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VNGiLOfQ6RO814qTlh7S5/dlV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3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cs-CZ" dirty="0"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http://www.tacr.cz/" TargetMode="Externa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pocet-obyvatel-v-obcich-k-11201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atawrapper.de/create/ma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w_mfPtCDtI" TargetMode="External"/><Relationship Id="rId13" Type="http://schemas.openxmlformats.org/officeDocument/2006/relationships/hyperlink" Target="https://academy.datawrapper.de/article/160-how-to-create-a-locator-map" TargetMode="External"/><Relationship Id="rId3" Type="http://schemas.openxmlformats.org/officeDocument/2006/relationships/hyperlink" Target="https://app.datawrapper.de/signin" TargetMode="External"/><Relationship Id="rId7" Type="http://schemas.openxmlformats.org/officeDocument/2006/relationships/hyperlink" Target="https://academy.datawrapper.de/article/262-examples-of-datawrapper-symbol-maps" TargetMode="External"/><Relationship Id="rId12" Type="http://schemas.openxmlformats.org/officeDocument/2006/relationships/hyperlink" Target="https://academy.datawrapper.de/category/278-symbol-ma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KtwMRedAbc&amp;list=RDCMUC2zHjOF9Womes-SEjdzTleA&amp;index=1" TargetMode="External"/><Relationship Id="rId11" Type="http://schemas.openxmlformats.org/officeDocument/2006/relationships/hyperlink" Target="https://academy.datawrapper.de/category/93-maps" TargetMode="External"/><Relationship Id="rId5" Type="http://schemas.openxmlformats.org/officeDocument/2006/relationships/hyperlink" Target="https://academy.datawrapper.de/article/149-examples-of-datawrapper-choropleth-maps" TargetMode="External"/><Relationship Id="rId10" Type="http://schemas.openxmlformats.org/officeDocument/2006/relationships/hyperlink" Target="https://www.youtube.com/watch?v=lLJpcR5IK0g" TargetMode="External"/><Relationship Id="rId4" Type="http://schemas.openxmlformats.org/officeDocument/2006/relationships/hyperlink" Target="https://academy.datawrapper.de/article/182-examples-of-datawrapper-locator-maps" TargetMode="External"/><Relationship Id="rId9" Type="http://schemas.openxmlformats.org/officeDocument/2006/relationships/hyperlink" Target="https://www.youtube.com/watch?v=4Ewat7ojICk&amp;t=148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db.czso.cz/vdbvo2/faces/cs/index.jsf?page=statistik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255" y="1919673"/>
            <a:ext cx="8746129" cy="1470025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Roboto" panose="02000000000000000000" pitchFamily="2" charset="0"/>
                <a:ea typeface="Roboto" panose="02000000000000000000" pitchFamily="2" charset="0"/>
              </a:rPr>
              <a:t>Tvorba interaktivní mapy pomocí </a:t>
            </a:r>
            <a:r>
              <a:rPr lang="cs-CZ" sz="3200" b="1" dirty="0" err="1">
                <a:latin typeface="Roboto" panose="02000000000000000000" pitchFamily="2" charset="0"/>
                <a:ea typeface="Roboto" panose="02000000000000000000" pitchFamily="2" charset="0"/>
              </a:rPr>
              <a:t>DataWrapper</a:t>
            </a:r>
            <a:endParaRPr lang="cs-CZ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AutoShape 10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2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4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2" descr="Training Google Earth Engine Myanmar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6A6CDE-8DD0-4A12-AAD0-EE00656B7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43" y="188640"/>
            <a:ext cx="2013481" cy="982800"/>
          </a:xfrm>
          <a:prstGeom prst="rect">
            <a:avLst/>
          </a:prstGeom>
        </p:spPr>
      </p:pic>
      <p:pic>
        <p:nvPicPr>
          <p:cNvPr id="18" name="Obrázek 17" descr="Obsah obrázku text, podepsat, lékárnička, indikátor&#10;&#10;Popis byl vytvořen automaticky">
            <a:extLst>
              <a:ext uri="{FF2B5EF4-FFF2-40B4-BE49-F238E27FC236}">
                <a16:creationId xmlns:a16="http://schemas.microsoft.com/office/drawing/2014/main" id="{442A189B-01C1-4CAF-AC3D-2ADC0D79F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88640"/>
            <a:ext cx="900000" cy="900000"/>
          </a:xfrm>
          <a:prstGeom prst="rect">
            <a:avLst/>
          </a:prstGeom>
        </p:spPr>
      </p:pic>
      <p:pic>
        <p:nvPicPr>
          <p:cNvPr id="25" name="Obrázek 24" descr="Obsah obrázku text&#10;&#10;Popis byl vytvořen automaticky">
            <a:hlinkClick r:id="rId4"/>
            <a:extLst>
              <a:ext uri="{FF2B5EF4-FFF2-40B4-BE49-F238E27FC236}">
                <a16:creationId xmlns:a16="http://schemas.microsoft.com/office/drawing/2014/main" id="{1F7952E1-FA47-47C8-8F47-BB581DEA1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53" y="5121328"/>
            <a:ext cx="4616493" cy="1260000"/>
          </a:xfrm>
          <a:prstGeom prst="rect">
            <a:avLst/>
          </a:prstGeom>
        </p:spPr>
      </p:pic>
      <p:pic>
        <p:nvPicPr>
          <p:cNvPr id="19" name="Google Shape;90;p1" descr="D:\VYUKA\GISV\2020\DW.png">
            <a:extLst>
              <a:ext uri="{FF2B5EF4-FFF2-40B4-BE49-F238E27FC236}">
                <a16:creationId xmlns:a16="http://schemas.microsoft.com/office/drawing/2014/main" id="{85079A45-4833-46BE-803B-0369243BDD1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0642" t="15752" r="4937" b="17933"/>
          <a:stretch/>
        </p:blipFill>
        <p:spPr>
          <a:xfrm>
            <a:off x="3160791" y="1439338"/>
            <a:ext cx="2822415" cy="90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91;p1" descr="D:\VYUKA\GISV\2020\DW_map.jpg">
            <a:extLst>
              <a:ext uri="{FF2B5EF4-FFF2-40B4-BE49-F238E27FC236}">
                <a16:creationId xmlns:a16="http://schemas.microsoft.com/office/drawing/2014/main" id="{AB79B0CA-9906-4F3F-9739-AB593C1B10D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0818" y="3056525"/>
            <a:ext cx="2797143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2;p1" descr="D:\VYUKA\GISV\2020\DW_map.png">
            <a:extLst>
              <a:ext uri="{FF2B5EF4-FFF2-40B4-BE49-F238E27FC236}">
                <a16:creationId xmlns:a16="http://schemas.microsoft.com/office/drawing/2014/main" id="{FF6986D2-D598-4345-AA70-80AF2BBA057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0090" y="3056525"/>
            <a:ext cx="2393094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AD92C8FC-B370-45B9-9EA2-04FD784C7E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4" y="212649"/>
            <a:ext cx="1277115" cy="982982"/>
          </a:xfrm>
          <a:prstGeom prst="rect">
            <a:avLst/>
          </a:prstGeom>
        </p:spPr>
      </p:pic>
      <p:pic>
        <p:nvPicPr>
          <p:cNvPr id="16" name="Obrázek 15" descr="Obsah obrázku text, hodiny&#10;&#10;Popis byl vytvořen automaticky">
            <a:extLst>
              <a:ext uri="{FF2B5EF4-FFF2-40B4-BE49-F238E27FC236}">
                <a16:creationId xmlns:a16="http://schemas.microsoft.com/office/drawing/2014/main" id="{92A86C1D-BF0A-4306-BF07-8D9531278C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10" y="204577"/>
            <a:ext cx="1277115" cy="9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>
                <a:latin typeface="Sansation" panose="02000000000000000000" pitchFamily="2" charset="0"/>
              </a:rPr>
              <a:t>Zadání úkolu (L3)</a:t>
            </a:r>
            <a:endParaRPr b="1" dirty="0">
              <a:latin typeface="Sansation" panose="02000000000000000000" pitchFamily="2" charset="0"/>
            </a:endParaRPr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1"/>
          </p:nvPr>
        </p:nvSpPr>
        <p:spPr>
          <a:xfrm>
            <a:off x="179512" y="1628800"/>
            <a:ext cx="8964488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Vytvořte kartodiagram (Symbol Map)</a:t>
            </a:r>
            <a:endParaRPr sz="2400" dirty="0"/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na základě dat, která dokážete na internetu dohledat pro státy regionu jihozápadní Asie, vytvořte mapu znázorňující produkci ropy v těchto státech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87400" lvl="1" algn="l" rtl="0">
              <a:spcBef>
                <a:spcPts val="4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použijte podkladovou vrstvu </a:t>
            </a:r>
            <a:r>
              <a:rPr lang="cs-CZ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Middle</a:t>
            </a:r>
            <a:r>
              <a:rPr lang="cs-CZ" sz="2000" b="1" dirty="0">
                <a:latin typeface="Roboto" panose="02000000000000000000" pitchFamily="2" charset="0"/>
                <a:ea typeface="Roboto" panose="02000000000000000000" pitchFamily="2" charset="0"/>
              </a:rPr>
              <a:t> East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s-CZ" sz="2400" dirty="0"/>
              <a:t>Alternativa: Vytvořte kartodiagram (Symbol Map)</a:t>
            </a:r>
            <a:endParaRPr dirty="0"/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na základě dat ČSÚ zaznačte pomocí diagramů města nad 50 tis. obyvatel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200150" lvl="2" indent="-285750" algn="l" rtl="0">
              <a:spcBef>
                <a:spcPts val="32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cs-CZ" sz="1600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https://www.czso.cz/csu/czso/pocet-obyvatel-v-obcich-k-112019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použijte podkladovou vrstvu </a:t>
            </a:r>
            <a:r>
              <a:rPr lang="cs-CZ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Czechia</a:t>
            </a:r>
            <a:r>
              <a:rPr lang="cs-CZ" sz="2000" b="1" dirty="0">
                <a:latin typeface="Roboto" panose="02000000000000000000" pitchFamily="2" charset="0"/>
                <a:ea typeface="Roboto" panose="02000000000000000000" pitchFamily="2" charset="0"/>
              </a:rPr>
              <a:t>: NUTS3 (2016)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err="1">
                <a:latin typeface="Sansation" panose="02000000000000000000" pitchFamily="2" charset="0"/>
              </a:rPr>
              <a:t>DataWrapper</a:t>
            </a:r>
            <a:r>
              <a:rPr lang="cs-CZ" b="1" dirty="0">
                <a:latin typeface="Sansation" panose="02000000000000000000" pitchFamily="2" charset="0"/>
              </a:rPr>
              <a:t> – o co jde?</a:t>
            </a:r>
            <a:endParaRPr b="1" dirty="0">
              <a:latin typeface="Sansation" panose="02000000000000000000" pitchFamily="2" charset="0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Online prostředí umožňuje tvořit různé typy vizualizací dat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jedním z nich je mapa (</a:t>
            </a:r>
            <a:r>
              <a:rPr lang="cs-CZ" sz="2000" b="1" i="1" dirty="0">
                <a:latin typeface="Roboto" panose="02000000000000000000" pitchFamily="2" charset="0"/>
                <a:ea typeface="Roboto" panose="02000000000000000000" pitchFamily="2" charset="0"/>
              </a:rPr>
              <a:t>New Map</a:t>
            </a: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60020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</a:pPr>
            <a:r>
              <a:rPr lang="cs-CZ" sz="1200" dirty="0" err="1">
                <a:latin typeface="Roboto" panose="02000000000000000000" pitchFamily="2" charset="0"/>
                <a:ea typeface="Roboto" panose="02000000000000000000" pitchFamily="2" charset="0"/>
              </a:rPr>
              <a:t>Choropleth</a:t>
            </a:r>
            <a:r>
              <a:rPr lang="cs-CZ" sz="1200" dirty="0">
                <a:latin typeface="Roboto" panose="02000000000000000000" pitchFamily="2" charset="0"/>
                <a:ea typeface="Roboto" panose="02000000000000000000" pitchFamily="2" charset="0"/>
              </a:rPr>
              <a:t> Map (= kartogram), Symbol Map (= kartodiagram), </a:t>
            </a:r>
            <a:r>
              <a:rPr lang="cs-CZ" sz="1200" dirty="0" err="1">
                <a:latin typeface="Roboto" panose="02000000000000000000" pitchFamily="2" charset="0"/>
                <a:ea typeface="Roboto" panose="02000000000000000000" pitchFamily="2" charset="0"/>
              </a:rPr>
              <a:t>Locator</a:t>
            </a:r>
            <a:r>
              <a:rPr lang="cs-CZ" sz="1200" dirty="0">
                <a:latin typeface="Roboto" panose="02000000000000000000" pitchFamily="2" charset="0"/>
                <a:ea typeface="Roboto" panose="02000000000000000000" pitchFamily="2" charset="0"/>
              </a:rPr>
              <a:t> Map (= lokalizační mapa)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u="sng" dirty="0">
                <a:solidFill>
                  <a:schemeClr val="hlink"/>
                </a:solidFill>
                <a:hlinkClick r:id="rId3"/>
              </a:rPr>
              <a:t>https://app.datawrapper.de/create/map</a:t>
            </a:r>
            <a:endParaRPr sz="2400" u="sng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u="sng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99" name="Google Shape;99;p2" descr="D:\VYUKA\GISV\2020\DW_moznosti.gif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780" y="1417638"/>
            <a:ext cx="8468440" cy="4140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 err="1">
                <a:latin typeface="Sansation" panose="02000000000000000000" pitchFamily="2" charset="0"/>
              </a:rPr>
              <a:t>DataWrapper</a:t>
            </a:r>
            <a:r>
              <a:rPr lang="cs-CZ" b="1" dirty="0">
                <a:latin typeface="Sansation" panose="02000000000000000000" pitchFamily="2" charset="0"/>
              </a:rPr>
              <a:t> – pojďme na to</a:t>
            </a:r>
            <a:endParaRPr b="1" dirty="0">
              <a:latin typeface="Sansation" panose="02000000000000000000" pitchFamily="2" charset="0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521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cs-CZ" sz="2040" dirty="0"/>
              <a:t>Vytvořte si vlastní „</a:t>
            </a:r>
            <a:r>
              <a:rPr lang="cs-CZ" sz="2040" dirty="0" err="1"/>
              <a:t>DataWrapper</a:t>
            </a:r>
            <a:r>
              <a:rPr lang="cs-CZ" sz="2040" dirty="0"/>
              <a:t> účet" a přihlaste se do něj 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</a:pPr>
            <a:r>
              <a:rPr lang="cs-CZ" sz="1700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https://app.datawrapper.de/signin</a:t>
            </a:r>
            <a:endParaRPr lang="cs-CZ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213359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lang="cs-CZ" sz="300" dirty="0"/>
          </a:p>
          <a:p>
            <a:pPr marL="342900" lvl="0" indent="-34290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cs-CZ" sz="2040" dirty="0"/>
              <a:t>Prohlédněte si příklady již hotových map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ts val="1615"/>
              <a:buChar char="–"/>
            </a:pPr>
            <a:r>
              <a:rPr lang="cs-CZ" sz="1615" dirty="0">
                <a:latin typeface="Roboto" panose="02000000000000000000" pitchFamily="2" charset="0"/>
                <a:ea typeface="Roboto" panose="02000000000000000000" pitchFamily="2" charset="0"/>
              </a:rPr>
              <a:t>Lokalizační mapa</a:t>
            </a:r>
            <a:endParaRPr sz="1615" u="sng" dirty="0">
              <a:solidFill>
                <a:schemeClr val="hlink"/>
              </a:solidFill>
              <a:latin typeface="Roboto" panose="02000000000000000000" pitchFamily="2" charset="0"/>
              <a:ea typeface="Roboto" panose="02000000000000000000" pitchFamily="2" charset="0"/>
              <a:hlinkClick r:id="rId4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ts val="1105"/>
              <a:buChar char="•"/>
            </a:pPr>
            <a:r>
              <a:rPr lang="cs-CZ" sz="1105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https://academy.datawrapper.de/article/182-examples-of-datawrapper-locator-maps</a:t>
            </a:r>
            <a:endParaRPr sz="1105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ts val="1615"/>
              <a:buChar char="–"/>
            </a:pPr>
            <a:r>
              <a:rPr lang="cs-CZ" sz="1615" dirty="0">
                <a:latin typeface="Roboto" panose="02000000000000000000" pitchFamily="2" charset="0"/>
                <a:ea typeface="Roboto" panose="02000000000000000000" pitchFamily="2" charset="0"/>
              </a:rPr>
              <a:t>Kartogram</a:t>
            </a:r>
            <a:endParaRPr sz="1615" u="sng" dirty="0">
              <a:solidFill>
                <a:schemeClr val="hlink"/>
              </a:solidFill>
              <a:latin typeface="Roboto" panose="02000000000000000000" pitchFamily="2" charset="0"/>
              <a:ea typeface="Roboto" panose="02000000000000000000" pitchFamily="2" charset="0"/>
              <a:hlinkClick r:id="rId5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ts val="1105"/>
              <a:buChar char="•"/>
            </a:pPr>
            <a:r>
              <a:rPr lang="cs-CZ" sz="1105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https://academy.datawrapper.de/article/149-examples-of-datawrapper-choropleth-maps</a:t>
            </a:r>
            <a:endParaRPr sz="1105" u="sng" dirty="0">
              <a:solidFill>
                <a:schemeClr val="hlink"/>
              </a:solidFill>
              <a:latin typeface="Roboto" panose="02000000000000000000" pitchFamily="2" charset="0"/>
              <a:ea typeface="Roboto" panose="02000000000000000000" pitchFamily="2" charset="0"/>
              <a:hlinkClick r:id="rId6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ts val="1615"/>
              <a:buChar char="–"/>
            </a:pPr>
            <a:r>
              <a:rPr lang="cs-CZ" sz="1615" dirty="0">
                <a:latin typeface="Roboto" panose="02000000000000000000" pitchFamily="2" charset="0"/>
                <a:ea typeface="Roboto" panose="02000000000000000000" pitchFamily="2" charset="0"/>
              </a:rPr>
              <a:t>Kartodiagram</a:t>
            </a:r>
            <a:endParaRPr sz="1615" u="sng" dirty="0">
              <a:solidFill>
                <a:schemeClr val="hlink"/>
              </a:solidFill>
              <a:latin typeface="Roboto" panose="02000000000000000000" pitchFamily="2" charset="0"/>
              <a:ea typeface="Roboto" panose="02000000000000000000" pitchFamily="2" charset="0"/>
              <a:hlinkClick r:id="rId7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ts val="1105"/>
              <a:buChar char="•"/>
            </a:pPr>
            <a:r>
              <a:rPr lang="cs-CZ" sz="1105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https://academy.datawrapper.de/article/262-examples-of-datawrapper-symbol-maps</a:t>
            </a:r>
            <a:endParaRPr lang="cs-CZ" sz="1105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213359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lang="cs-CZ" sz="300" dirty="0"/>
          </a:p>
          <a:p>
            <a:pPr marL="342900" lvl="0" indent="-34290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cs-CZ" sz="2040" dirty="0"/>
              <a:t>Nastudujte si níže uvedené návody k tvorbě map v prostředí </a:t>
            </a:r>
            <a:r>
              <a:rPr lang="cs-CZ" sz="2040" b="1" dirty="0" err="1"/>
              <a:t>DataWrapper</a:t>
            </a:r>
            <a:endParaRPr sz="2040" b="1" dirty="0"/>
          </a:p>
          <a:p>
            <a:pPr marL="742950" lvl="1" indent="-285750" algn="l" rtl="0">
              <a:lnSpc>
                <a:spcPct val="9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ts val="1615"/>
              <a:buChar char="–"/>
            </a:pPr>
            <a:r>
              <a:rPr lang="cs-CZ" sz="1615" dirty="0">
                <a:latin typeface="Roboto" panose="02000000000000000000" pitchFamily="2" charset="0"/>
                <a:ea typeface="Roboto" panose="02000000000000000000" pitchFamily="2" charset="0"/>
              </a:rPr>
              <a:t>Skvělá, krátká a velmi návodná videa najdete zde: </a:t>
            </a:r>
            <a:endParaRPr sz="1615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ts val="1105"/>
              <a:buChar char="•"/>
            </a:pPr>
            <a:r>
              <a:rPr lang="cs-CZ" sz="1105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8"/>
              </a:rPr>
              <a:t>https://www.youtube.com/watch?v=kw_mfPtCDtI</a:t>
            </a:r>
            <a:endParaRPr sz="1105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ts val="1105"/>
              <a:buChar char="•"/>
            </a:pPr>
            <a:r>
              <a:rPr lang="cs-CZ" sz="1105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9"/>
              </a:rPr>
              <a:t>https://www.youtube.com/watch?v=4Ewat7ojICk&amp;t=148s</a:t>
            </a:r>
            <a:endParaRPr sz="1105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lvl="2" indent="-136842" algn="l" rtl="0">
              <a:lnSpc>
                <a:spcPct val="90000"/>
              </a:lnSpc>
              <a:spcBef>
                <a:spcPts val="289"/>
              </a:spcBef>
              <a:spcAft>
                <a:spcPts val="0"/>
              </a:spcAft>
              <a:buClr>
                <a:schemeClr val="dk1"/>
              </a:buClr>
              <a:buSzPts val="1445"/>
              <a:buNone/>
            </a:pPr>
            <a:endParaRPr sz="1445" u="sng" dirty="0">
              <a:solidFill>
                <a:schemeClr val="hlink"/>
              </a:solidFill>
              <a:latin typeface="Roboto" panose="02000000000000000000" pitchFamily="2" charset="0"/>
              <a:ea typeface="Roboto" panose="02000000000000000000" pitchFamily="2" charset="0"/>
              <a:hlinkClick r:id="rId10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323"/>
              </a:spcBef>
              <a:spcAft>
                <a:spcPts val="0"/>
              </a:spcAft>
              <a:buClr>
                <a:schemeClr val="dk1"/>
              </a:buClr>
              <a:buSzPts val="1615"/>
              <a:buChar char="–"/>
            </a:pPr>
            <a:r>
              <a:rPr lang="cs-CZ" sz="1615" dirty="0">
                <a:latin typeface="Roboto" panose="02000000000000000000" pitchFamily="2" charset="0"/>
                <a:ea typeface="Roboto" panose="02000000000000000000" pitchFamily="2" charset="0"/>
              </a:rPr>
              <a:t>Textové návody najdete zde:</a:t>
            </a:r>
            <a:endParaRPr sz="1615" u="sng" dirty="0">
              <a:solidFill>
                <a:schemeClr val="hlink"/>
              </a:solidFill>
              <a:latin typeface="Roboto" panose="02000000000000000000" pitchFamily="2" charset="0"/>
              <a:ea typeface="Roboto" panose="02000000000000000000" pitchFamily="2" charset="0"/>
              <a:hlinkClick r:id="rId10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ts val="1105"/>
              <a:buChar char="•"/>
            </a:pPr>
            <a:r>
              <a:rPr lang="cs-CZ" sz="1105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11"/>
              </a:rPr>
              <a:t>https://academy.datawrapper.de/category/93-maps</a:t>
            </a:r>
            <a:endParaRPr sz="1105" u="sng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ts val="1105"/>
              <a:buChar char="•"/>
            </a:pPr>
            <a:r>
              <a:rPr lang="cs-CZ" sz="1105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12"/>
              </a:rPr>
              <a:t>https://academy.datawrapper.de/category/278-symbol-maps</a:t>
            </a:r>
            <a:endParaRPr sz="1105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221"/>
              </a:spcBef>
              <a:spcAft>
                <a:spcPts val="0"/>
              </a:spcAft>
              <a:buClr>
                <a:schemeClr val="dk1"/>
              </a:buClr>
              <a:buSzPts val="1105"/>
              <a:buChar char="•"/>
            </a:pPr>
            <a:r>
              <a:rPr lang="cs-CZ" sz="1105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13"/>
              </a:rPr>
              <a:t>https://academy.datawrapper.de/article/160-how-to-create-a-locator-map</a:t>
            </a:r>
            <a:endParaRPr sz="1105" u="sng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213359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Tvorba lokalizační mapy</a:t>
            </a:r>
            <a:endParaRPr b="1"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 dirty="0"/>
              <a:t>bodový manuál a zadání úkolu (D4_U1A)</a:t>
            </a:r>
            <a:endParaRPr dirty="0"/>
          </a:p>
        </p:txBody>
      </p:sp>
      <p:sp>
        <p:nvSpPr>
          <p:cNvPr id="112" name="Google Shape;112;p4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13" name="Google Shape;113;p4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14" name="Google Shape;114;p4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15" name="Google Shape;115;p4" descr="data:image/png;base64,iVBORw0KGgoAAAANSUhEUgAAAV8AAACPCAMAAABqIigoAAAAflBMVEX///8AAADV1dWYmJhBQUGdnZ3Y2Ng3Nzf09PT5+fnk5OT8/Pzb29vt7e3w8PB3d3djY2NZWVkxMTF/f3+Li4twcHBHR0ciIiLo6Oi/v7+4uLgdHR2mpqYXFxeSkpLOzs4ODg5NTU27u7uGhoZaWlppaWl7e3szMzMoKCiurq7xDhogAAAKQ0lEQVR4nO2c55qbOhBAGYqpbjTTBcbY8P4veEeiWOv1bsoXNt7cOT+SwMoDPqiMJDaKQhAEQRAEQRAEQRAEQRAEQRAEQRAEQRAEQRAEQRAEQRAEQfweLCy2f/se/mUMuKl/+x7+ZdDv5m/fw7+MASb5XRHyuy7kd13I77qQ33Uhv+tCfteF/K4L+V0X8rsu5HddyO+6kN91Ib/rQn7XhfyuC/ldF/K7Lh/6dYtwpNKMzLG/+Lb+GT70a5mwkB/b1PphKNv6cZn/HZ/5PR0Pl8vl2JglgBkmP4hkZ0FBgh/52K8OF3XrIJ6atjeAzvk80jaC+AdF/od8Vn+73XLkhDk0nw+E5PcZn/k9SG/2WEYN0e5pyQny+4yf9avYLcDwWaQd+X3CT/tVnAvEcoV2VObt3OnItuxE+LXt+ZRiJypTkyWzwyJSNFs+sCx3KbBTU7a9B9gkUsGxBJ5OmWc/ftzyWKo+tjDbYSmTsst311ibn/erZCVk0z9t1sanss7NwyBShl2gx3oOZYPZxlTG045+WZf9UfPEsTvojbfESi/7e11nZswUJWlNzdppGKbWeHlPa3oM4B+1OXOxNHOvWOdDX0LdH4vZpaMfmeKFel5Dqbfq8nzxtrJjD1j2MkyGrU433KTSSygNqdyK/IJf5wjXMQHDLwrg6zombqXwlHRQljV+FUTcuJ3GACcscQI4puJDGSyPR3GvkA/LF2yhZyJ8pAYY41RWWCJrAPoxwIWNRa0IdDc8wck0ubbr5H0D9ZnFUPumj7cQLxdRvCCH3NTNGupgfLTbE7TOAaA85dXL+VUCaESls0MAXUtVlRUXgCjhOovBaMDXhqLg4dzMBD/I1I2aRTmY4g1NVYd2bqgOygvmZNmKxciJfg8RnCJjKND20MOpPasblu0xc2FjwT3oBsY9M5YFPkYYa7AHeRDDoWAsNfhDYfNFOkwqB7Zh/OxePIydD9cIerzGwF7P71x2QKneeHvbAGqDW3N5/oD6XXGe6dCko0wLTXVcJdpp5j4hy7Faz83eq8FQhN8e9BT7bwyxySFOp1rLLyeeBUao6yMTcS1sIGUhSnh49jT1FskVA4+3bUeQG+JzrhcBVKLjvYEPR2aJa3wJv+J3qHve1L1Y+smuAX0UJeUPFjbzJSrW9pPoIYqlauGpuCznbGQAERb9Qjy9i+xiTzBXQ95/gAiAfuGydNvMB120eg/7iqVT2GGZsWst4LTkO7t4vDbW3/l2v4hf8Xsu+zP+lfZQ3E9WkI9SpPwXm393L8F6UT/x73qscDwVqQ7QThfaj1UZ/eazEAxwvacCDMYLYsnybl0JoRbl0W9wzxDYdN/30YKDY/NVGf1+mmT+cX7Fb5qfeD1Rg/aeCGDtK8fxS/KbVNf0XsIxoRIRcQAbI7ISWDa346SBgGtHIUuCwQPcW7DnQygCYP8r3Q7L4cC9elDexzTeLZj8IWRlfr6f3TYQK8Jv/KXV93f8um8S2awea5Hs17UtqX9LdAjFYQCxN1003nmnsdEr7DZWKWfR/xjA0SEQt7QXkhYu0I9+e+lp4gPnzcRq5+cnsAM4OcJv8LVLrb/hd8K1OU/9zogSrjP7PcNJVCnsszVl24212tbAF1UK/e4fLuiKa7jeB35xbOXPy5v69wkcLkObRwtw4jGzw+l9+up+p/6XYydsMLSqqoxuHlwe/LrbzbnQsIjWnia/lg8t/wcmrCkff0QF492v+IBcf0WAnZoV/BpacHrutwLgPcGDX7vkeSA+kzgMFtpjDedX9zvlD4hndDjPmnjq1yqiuK/nIqNfbNBH/u0GkaixXgxWqFXU40e/ySAHeOrXAO7s0a+S89R6I20PTGSv7teYZgpKpgPkcXdtw7Dq6md+Vczta/OwD8IwDPrZrwE9NmjrIo6xg+BZQXaaUrm3ftULznbNy74dAzz1W9RiRvjot4c9+r1BHOwlouvm1f1O8zcXkx2zZc5OTAXS/IlftYE8yrydGKVw7J78YiKAmZp3Gsd7DQ4Jb+T+lLTJfrH65V3qbUUAnmGIW/qp+uuO9feGOYf1BvfF/XIBPClVY9DPS2r5zK9I8pcPJ4vf7QWiuXvgn7wxxe5EYqq89WvhRNlIpAAf9L/1k/7Xmvvf9v2Xemm/51wkUrZWy/OLZ35ZDdE9v7r7tSuILbS0H48azDw8E6YxU/aLUxhpfvGR3yuU/IIPfjdiLsynOO/nwK/sF/tLk1ep7QF0aR/zmd8CQPql23v/wKdwqRPP62gtdFYG/jzpk/wa91Ua5UO/7hFuT/LfAsrBVXYB3KQQEy/s19WmWWpygUY6PzzJH0IopRkeVtHZr9eAkeb9VDVZrTvVIlX2i52yHMB/6hfnb6KVeJBLfu1p6SLLQXv3pV7Xrzvk0/Hb+rs9TqsAfH1Hn/xqY2I6Barqxa8VQBTAZf5JnBeHpa+R/Wpv6m97z896KcMOpyfrgWySTfuyGC6WYljigy/rd2v084oWOrovV235gngxn58rXTYJ4dhFL62/DLWu31dYMCHxl7on+x3EHGzEHTB3jcQVcNjcL4+W+dM46Ulrvop1nVdwhjevFBRiX+W1/HaJmODaW6Y1AMf5O7AbmJnlIrvsCP3SDg00bYsFYOxCMH/gJSwWQX66W1F9zJyXx8ZQ/XF2IPtNjpBXyRhgD3k/LuRwv/W08sw3SKbZJPqFWyYyOXeLeqPRoIuPvmF8O9B1HTzNl4hey6+/D65IdLlhDQmWDtHGuXy/N4qiOtRwGfQpHeCD/q3KCv4mVapDfaiwxN6HGPuAw7KFhvOOw/INUeM9i3qT/2Ks+ogBtMgHv+hA500e/fptrYcZY1l7g1obnxr63Tf1vkhZyvdTlkX8JMjhFhTn8xA2ULY89mv5Xaj1IJN2Zi2Nb3/ltbBuNfOiId/Bh77kjdJNscJDWeIfHbPCed4nrictwOJP7kfORZ6/ZfEUoDykmNYBf7ro19wV+rT/5k96ud9hc8A6rN9qqLt75pIUGKT0fYyij/9Lywv5tauui5BuH2jZw763lbZxn/dNxXaKa1yCafTahmYJ9bjT5VUNltCvGR6xw365htpJG8eKGgXL0c6YNqMFrqodeYBABOgOvBivv66rVnFf5nHL5sLcr5JknZ+X/mGQl3ftDd/E5lvQm9GqHR6Gr9oZGvn4/d9x/VF6n+HND7eOl+zmcsvZxPO8+VFYjudsp3mFFOTNiw+KHN19uJQIMBUb33BAv6IfThxHSm28sRHgLTnJuxcMrcSTz37wddbjO71fPft9wPvqPZ9fgfyuC/ldF/K7LuR3Xb6V3+gjv8X7sy/Ct/IbgP4kvaL6+4dwN9n7JV3Ufj5/7Tsjv8J38vsdIb/rQn7XhfyuC/ldF/K7LuR3XcjvupDfdSG/60J+1wX9ej8uRfwuBviZpxIja/itzVgnBP6f31w23v2awv+ZP//uCas0YuaLfqeeIAiCIAiCIAiCIAiCIAiCIAiCIAiCIAiCIAiCIAiCIAji+/Mfg43Lr6IWlKEAAAAASUVORK5CYII=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>
                <a:latin typeface="Sansation" panose="02000000000000000000" pitchFamily="2" charset="0"/>
              </a:rPr>
              <a:t>Zadání úkolu (L1)</a:t>
            </a:r>
            <a:endParaRPr b="1" dirty="0">
              <a:latin typeface="Sansation" panose="02000000000000000000" pitchFamily="2" charset="0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514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Vytvořte lokalizační mapu:</a:t>
            </a:r>
            <a:endParaRPr dirty="0"/>
          </a:p>
          <a:p>
            <a:pPr marL="787400" lvl="1" algn="l" rtl="0">
              <a:spcBef>
                <a:spcPts val="4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použijte podkladovou vrstvu </a:t>
            </a:r>
            <a:r>
              <a:rPr lang="cs-CZ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Asia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085850" lvl="0" algn="l" rtl="0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000" dirty="0"/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vyznačte nejzazší body Asii (na pevnině i na přilehlých ostrovech)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body vhodně rozlište podle toho, zda leží na pevnině či přilehlých ostrovech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bodům přiřaďte různé značky tak, aby byla poznat jejich příslušnost ke skupině (viz předchozí bod)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do mapy přidejte legendu a měřítko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mapu vyexportujte jako obrázek formátu PNG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Tvorba politické mapy</a:t>
            </a:r>
            <a:endParaRPr b="1" dirty="0"/>
          </a:p>
        </p:txBody>
      </p:sp>
      <p:sp>
        <p:nvSpPr>
          <p:cNvPr id="127" name="Google Shape;127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 dirty="0"/>
              <a:t>bodový manuál a zadání úkolu (D4_U2C)</a:t>
            </a:r>
            <a:endParaRPr dirty="0"/>
          </a:p>
        </p:txBody>
      </p:sp>
      <p:sp>
        <p:nvSpPr>
          <p:cNvPr id="128" name="Google Shape;128;p6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29" name="Google Shape;129;p6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30" name="Google Shape;130;p6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31" name="Google Shape;131;p6" descr="data:image/png;base64,iVBORw0KGgoAAAANSUhEUgAAAV8AAACPCAMAAABqIigoAAAAflBMVEX///8AAADV1dWYmJhBQUGdnZ3Y2Ng3Nzf09PT5+fnk5OT8/Pzb29vt7e3w8PB3d3djY2NZWVkxMTF/f3+Li4twcHBHR0ciIiLo6Oi/v7+4uLgdHR2mpqYXFxeSkpLOzs4ODg5NTU27u7uGhoZaWlppaWl7e3szMzMoKCiurq7xDhogAAAKQ0lEQVR4nO2c55qbOhBAGYqpbjTTBcbY8P4veEeiWOv1bsoXNt7cOT+SwMoDPqiMJDaKQhAEQRAEQRAEQRAEQRAEQRAEQRAEQRAEQRAEQRAEQRAEQfweLCy2f/se/mUMuKl/+x7+ZdDv5m/fw7+MASb5XRHyuy7kd13I77qQ33Uhv+tCfteF/K4L+V0X8rsu5HddyO+6kN91Ib/rQn7XhfyuC/ldF/K7Lh/6dYtwpNKMzLG/+Lb+GT70a5mwkB/b1PphKNv6cZn/HZ/5PR0Pl8vl2JglgBkmP4hkZ0FBgh/52K8OF3XrIJ6atjeAzvk80jaC+AdF/od8Vn+73XLkhDk0nw+E5PcZn/k9SG/2WEYN0e5pyQny+4yf9avYLcDwWaQd+X3CT/tVnAvEcoV2VObt3OnItuxE+LXt+ZRiJypTkyWzwyJSNFs+sCx3KbBTU7a9B9gkUsGxBJ5OmWc/ftzyWKo+tjDbYSmTsst311ibn/erZCVk0z9t1sanss7NwyBShl2gx3oOZYPZxlTG045+WZf9UfPEsTvojbfESi/7e11nZswUJWlNzdppGKbWeHlPa3oM4B+1OXOxNHOvWOdDX0LdH4vZpaMfmeKFel5Dqbfq8nzxtrJjD1j2MkyGrU433KTSSygNqdyK/IJf5wjXMQHDLwrg6zombqXwlHRQljV+FUTcuJ3GACcscQI4puJDGSyPR3GvkA/LF2yhZyJ8pAYY41RWWCJrAPoxwIWNRa0IdDc8wck0ubbr5H0D9ZnFUPumj7cQLxdRvCCH3NTNGupgfLTbE7TOAaA85dXL+VUCaESls0MAXUtVlRUXgCjhOovBaMDXhqLg4dzMBD/I1I2aRTmY4g1NVYd2bqgOygvmZNmKxciJfg8RnCJjKND20MOpPasblu0xc2FjwT3oBsY9M5YFPkYYa7AHeRDDoWAsNfhDYfNFOkwqB7Zh/OxePIydD9cIerzGwF7P71x2QKneeHvbAGqDW3N5/oD6XXGe6dCko0wLTXVcJdpp5j4hy7Faz83eq8FQhN8e9BT7bwyxySFOp1rLLyeeBUao6yMTcS1sIGUhSnh49jT1FskVA4+3bUeQG+JzrhcBVKLjvYEPR2aJa3wJv+J3qHve1L1Y+smuAX0UJeUPFjbzJSrW9pPoIYqlauGpuCznbGQAERb9Qjy9i+xiTzBXQ95/gAiAfuGydNvMB120eg/7iqVT2GGZsWst4LTkO7t4vDbW3/l2v4hf8Xsu+zP+lfZQ3E9WkI9SpPwXm393L8F6UT/x73qscDwVqQ7QThfaj1UZ/eazEAxwvacCDMYLYsnybl0JoRbl0W9wzxDYdN/30YKDY/NVGf1+mmT+cX7Fb5qfeD1Rg/aeCGDtK8fxS/KbVNf0XsIxoRIRcQAbI7ISWDa346SBgGtHIUuCwQPcW7DnQygCYP8r3Q7L4cC9elDexzTeLZj8IWRlfr6f3TYQK8Jv/KXV93f8um8S2awea5Hs17UtqX9LdAjFYQCxN1003nmnsdEr7DZWKWfR/xjA0SEQt7QXkhYu0I9+e+lp4gPnzcRq5+cnsAM4OcJv8LVLrb/hd8K1OU/9zogSrjP7PcNJVCnsszVl24212tbAF1UK/e4fLuiKa7jeB35xbOXPy5v69wkcLkObRwtw4jGzw+l9+up+p/6XYydsMLSqqoxuHlwe/LrbzbnQsIjWnia/lg8t/wcmrCkff0QF492v+IBcf0WAnZoV/BpacHrutwLgPcGDX7vkeSA+kzgMFtpjDedX9zvlD4hndDjPmnjq1yqiuK/nIqNfbNBH/u0GkaixXgxWqFXU40e/ySAHeOrXAO7s0a+S89R6I20PTGSv7teYZgpKpgPkcXdtw7Dq6md+Vczta/OwD8IwDPrZrwE9NmjrIo6xg+BZQXaaUrm3ftULznbNy74dAzz1W9RiRvjot4c9+r1BHOwlouvm1f1O8zcXkx2zZc5OTAXS/IlftYE8yrydGKVw7J78YiKAmZp3Gsd7DQ4Jb+T+lLTJfrH65V3qbUUAnmGIW/qp+uuO9feGOYf1BvfF/XIBPClVY9DPS2r5zK9I8pcPJ4vf7QWiuXvgn7wxxe5EYqq89WvhRNlIpAAf9L/1k/7Xmvvf9v2Xemm/51wkUrZWy/OLZ35ZDdE9v7r7tSuILbS0H48azDw8E6YxU/aLUxhpfvGR3yuU/IIPfjdiLsynOO/nwK/sF/tLk1ep7QF0aR/zmd8CQPql23v/wKdwqRPP62gtdFYG/jzpk/wa91Ua5UO/7hFuT/LfAsrBVXYB3KQQEy/s19WmWWpygUY6PzzJH0IopRkeVtHZr9eAkeb9VDVZrTvVIlX2i52yHMB/6hfnb6KVeJBLfu1p6SLLQXv3pV7Xrzvk0/Hb+rs9TqsAfH1Hn/xqY2I6Barqxa8VQBTAZf5JnBeHpa+R/Wpv6m97z896KcMOpyfrgWySTfuyGC6WYljigy/rd2v084oWOrovV235gngxn58rXTYJ4dhFL62/DLWu31dYMCHxl7on+x3EHGzEHTB3jcQVcNjcL4+W+dM46Ulrvop1nVdwhjevFBRiX+W1/HaJmODaW6Y1AMf5O7AbmJnlIrvsCP3SDg00bYsFYOxCMH/gJSwWQX66W1F9zJyXx8ZQ/XF2IPtNjpBXyRhgD3k/LuRwv/W08sw3SKbZJPqFWyYyOXeLeqPRoIuPvmF8O9B1HTzNl4hey6+/D65IdLlhDQmWDtHGuXy/N4qiOtRwGfQpHeCD/q3KCv4mVapDfaiwxN6HGPuAw7KFhvOOw/INUeM9i3qT/2Ks+ogBtMgHv+hA500e/fptrYcZY1l7g1obnxr63Tf1vkhZyvdTlkX8JMjhFhTn8xA2ULY89mv5Xaj1IJN2Zi2Nb3/ltbBuNfOiId/Bh77kjdJNscJDWeIfHbPCed4nrictwOJP7kfORZ6/ZfEUoDykmNYBf7ro19wV+rT/5k96ud9hc8A6rN9qqLt75pIUGKT0fYyij/9Lywv5tauui5BuH2jZw763lbZxn/dNxXaKa1yCafTahmYJ9bjT5VUNltCvGR6xw365htpJG8eKGgXL0c6YNqMFrqodeYBABOgOvBivv66rVnFf5nHL5sLcr5JknZ+X/mGQl3ftDd/E5lvQm9GqHR6Gr9oZGvn4/d9x/VF6n+HND7eOl+zmcsvZxPO8+VFYjudsp3mFFOTNiw+KHN19uJQIMBUb33BAv6IfThxHSm28sRHgLTnJuxcMrcSTz37wddbjO71fPft9wPvqPZ9fgfyuC/ldF/K7LuR3Xb6V3+gjv8X7sy/Ct/IbgP4kvaL6+4dwN9n7JV3Ufj5/7Tsjv8J38vsdIb/rQn7XhfyuC/ldF/K7LuR3XcjvupDfdSG/60J+1wX9ej8uRfwuBviZpxIja/itzVgnBP6f31w23v2awv+ZP//uCas0YuaLfqeeIAiCIAiCIAiCIAiCIAiCIAiCIAiCIAiCIAiCIAiCIAji+/Mfg43Lr6IWlKEAAAAASUVORK5CYII=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>
                <a:latin typeface="Sansation" panose="02000000000000000000" pitchFamily="2" charset="0"/>
              </a:rPr>
              <a:t>Zadání úkolu (L2)</a:t>
            </a:r>
            <a:endParaRPr b="1" dirty="0">
              <a:latin typeface="Sansation" panose="02000000000000000000" pitchFamily="2" charset="0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179512" y="1628800"/>
            <a:ext cx="8964488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s-CZ" sz="2400" dirty="0"/>
              <a:t>Vytvořte politickou mapu států Asie</a:t>
            </a:r>
            <a:endParaRPr dirty="0"/>
          </a:p>
          <a:p>
            <a:pPr marL="719999" lvl="2" indent="-306999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použijte podkladovou vrstvu </a:t>
            </a:r>
            <a:r>
              <a:rPr lang="cs-CZ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Asia</a:t>
            </a:r>
            <a:endParaRPr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19999" lvl="2" indent="-306999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v kroku 2 tvorby mapy vyplňte jakoukoliv hodnotu do sloupce B tabulky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Použijte postup jako při tvorbě kartogramu (</a:t>
            </a:r>
            <a:r>
              <a:rPr lang="cs-CZ" sz="2400" dirty="0" err="1"/>
              <a:t>choropleth</a:t>
            </a:r>
            <a:r>
              <a:rPr lang="cs-CZ" sz="2400" dirty="0"/>
              <a:t> map), ale pozor, v případě politické mapy nelze mapu nazývat kartogramem, neboť vyjadřuje kvalitativní rozdíly (kartogram musí vyjadřovat kvantitativní rozdíly)</a:t>
            </a:r>
            <a:endParaRPr sz="2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cs-CZ" sz="2400" dirty="0"/>
              <a:t>Alternativa: Vytvořte politickou mapu regionů NUTS2 na území ČR</a:t>
            </a:r>
            <a:endParaRPr dirty="0"/>
          </a:p>
          <a:p>
            <a:pPr marL="742950" lvl="2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použijte podkladovou vrstvu </a:t>
            </a:r>
            <a:r>
              <a:rPr lang="cs-CZ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Czechia</a:t>
            </a:r>
            <a:r>
              <a:rPr lang="cs-CZ" sz="2000" b="1" dirty="0">
                <a:latin typeface="Roboto" panose="02000000000000000000" pitchFamily="2" charset="0"/>
                <a:ea typeface="Roboto" panose="02000000000000000000" pitchFamily="2" charset="0"/>
              </a:rPr>
              <a:t>: NUTS2 (2016)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/>
          </a:p>
          <a:p>
            <a:pPr marL="1143000" lvl="2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lvl="2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Tvorba kartogramu</a:t>
            </a:r>
            <a:br>
              <a:rPr lang="cs-CZ" b="1" dirty="0"/>
            </a:br>
            <a:r>
              <a:rPr lang="cs-CZ" b="1" dirty="0"/>
              <a:t>a kartodiagramu</a:t>
            </a:r>
            <a:endParaRPr b="1" dirty="0"/>
          </a:p>
        </p:txBody>
      </p:sp>
      <p:sp>
        <p:nvSpPr>
          <p:cNvPr id="143" name="Google Shape;143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 dirty="0"/>
              <a:t>bodový manuál a zadání úkolu (D4_U3A)</a:t>
            </a:r>
            <a:endParaRPr dirty="0"/>
          </a:p>
        </p:txBody>
      </p:sp>
      <p:sp>
        <p:nvSpPr>
          <p:cNvPr id="144" name="Google Shape;144;p8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45" name="Google Shape;145;p8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46" name="Google Shape;146;p8" descr="data:image/png;base64,iVBORw0KGgoAAAANSUhEUgAAAOEAAADhCAMAAAAJbSJIAAABa1BMVEX////x8fH/4FEeo2LT09Mdo2IfpGPcSTzcSj0gpGTv7+8comFIifRHiPTcSDzcSz5JifTdTUAhpGTcSz/dTkGALCcAnWLm5ub49vH/5FGzx1j28vRDgODY2Nih1brQ0NDG1PJ+oNQ/snr/4z8+hvoAoFrS09mBwp+Vyaz/30D17tLe17owfvQAp2Pk6+ctfPTgYFbiZlzeV0zleG/mSEHB281ouI3V5NzdQTP1z8zoi4TqmZPxvLj87+7urqnlfnWJLyrBQjdWs4KqOjHaOSmp0bt4vphmuIzGOD1Mr3zhokjOvbzJNSfozlD55OPtqKOZ2LvQrp9ipXOniGjzx8RNnGTQeWh8k2aJkGezgGSgNzCJMCu1c1bIZVDXWkw1nGCRdlBWjFmrYEdugVPKW1LXm5euWETRiYXQbEDSgUTcq6jDUT7JcWvvwEy/KBflq0nUq4zBaWO8Nyzz33rv46DmyTro1X7iy1usvd1ELJRjAAAQGklEQVR4nNXd/V8bxxEHYMnldCfknCwkh7iq7IbmKiUNVIIIZDDGMm92IeTNiVs3cd6gTh3Xrd247Z/f3dPb3e3M7uyLEMwnv9ixEx6+s7N7L0Aud+Hr5PadT7Y2d9Z47Wxu3b1z+2TWH5K72n70yVqHVbu9Oqp2u81+Y+eT29uz/uDs6+Qu0zFaLfCDoDysIAh8v8agnfbO3Uud5TbnrdbCIKhmizt9zmx31u7UZ/2BGtbJJuf55bLAGwjLAyVDtrcuY5C3dzptxqtUKhBwJOTlh7V2e/OyGU92OqvlgPsQYYLIF2V59XIZtzc77XJQGZVSyCdPsNreujTr8Q7rz3KloiVkxkq782jWHzqptnc6tXKtRheOiAFbj5uXIMZHndWgUjMSBn642rk9a4Cqtto8QENhwMfq3VkTpFXfaZcrNQshq/bmrBWS2l5bDWqjMhWGq2sXdjGesD2wZi3ki/GCHsgZsFqzEw6Ifu1iEk86tVRZCMMLSdzOAFVCccufCDnxwq3FehZoJWTEtVmLsrVTq7gUMuIF2zS2UkNGc0OEhIyIbv0r3f2b51yffiYCrYXhKniAe+fm/aXzr8/bItBeGLaBafMp+98tUKs4qcK4fjUuD6wSUMtros+F0BeWYleDp/UZKEg/A8tfrE5HGFYy14s3nfrowi+hHnUiDNtTBVKFy19BPjfCcCsB3HcNJAqXH4M96khYntyeWnEOpArXwB51JOxNhs1hcTbC5T/DPkfC0B+F2HUPJAo7SISOhL2dUYSFGQkfYxFanktHwjAchLgyVaBEuPwVFqErYW8wTvejGQk/Rwapwwz9+OzWnFGGy39BIwSElaBcrdaq1YA/jipThb07XHh/qoMGPLYOMmyjwKywEtR2n1wf1JPdWkAWhh0uJG+GhcHR2SN8RijCx3iEaWGl0r93PVn3+n5AFPb4rCHpvChauH/Q4nVwuBRFJTmTIFz+OqQJg/5fr2eLGQWhDwn37pKEXrTQ7K7UJ7XSbS1JkYplGAvxOZMSVp4IPl67wxgVwl6HIPSigw2mys8nKl+vb7Q83EgQfv8RBVip3gOBLMbBywsKYdjbVgk9rzVfz/OaT1e+nr/plVRAdJQuf0Fq0hriGxMVQn/vtlxYjJpDXxbIqz7fjMCthiL8hjRoxCWYIPoEId/0ZQEubQx9oJAZNxagGAmDpkBahvAanKxFgrAjE0YHeTmQ9Wp+HTgSEYRfSpbhWNiXAq9f7yf2CkQY9iTCaH/sw4A8xpZIVA+a5ccUoQLI+lQp9PdOUGHUnQAlwvz8QnYtqpYhF34nGTQj4a5KmAoRHKU+HzV2wPqKACQJv5YMmhoxwnSIiJAdTdUtKhEyoCdpUvxE8032UYUIVK1CXlVfKdyChVFLBOaHJ5qEN08GZoVP1RHKB+mgdn3pMuTCTVBYuJ8F8lPMfnP9cL3Z6s6PkGCCNKEEOBQGsr1wVE/UwjVQGK2kgfn6RrMQRYN78xE/xuVRIElY+MjFMmQlF/JftCFhahHGlPUoafGi+xt1uEVTQPzyd0EtpCzD69cDXyVcBYTFpQxwP8pSPPZJgIGkCL1vXQmrKqFfA4TJjYIDD6A7OVFzCQTaCzVGKUVYFoXFh2ngIXyryoPv7yibdOrCUClMRIgmiBcJKF2HWsKyUgh0qVef+Pga1AIShZ5aKLk0TJS0SWPhU0HoNRNXhPkVAjB5qU9rUm+ZcHVIAT5RCkNxP4y6iXNM/RAeJ+YRDoX4mYZ4cTioXeWgAc40UeIgmt8w71Fpky5/oxZqnUtxoXAuZQe2xMH6IBNhUfL+gYdGCAh/IDyzUAPvAUeazDLs3c0KvVZCOJ+JsHi/iRfbH9URjoTfEYSE60O1cO9RVljanwjz3Yyw1Krj1SqRI/QKP36kBFaqJhEKQuEanw2aSZO2SoIQv1Tcj5AIIeGXBKEyxMklvkQo3KeJNhLCdY8uZIFT5wwvyuPfALsdPKgn0OVvZtCET0XhSkL4sGgqlEeI3y9NAlnRelQ2Sp8BwkTjLekINxChOGc8/FZUWig92FTVN2niQSPN0FioitArIM8tMhnixHvVQBFhfKLZE59bmHcpIgQjRBdiRljFHs08CeBHh1nhU/HZk3TSREQhEmFSuPxDQACyCqCJ2veRh6PZZXgGCGW7hVQ4mTQEYMn7EVqIgJDFmDXulgPs8W9GuAc8A5bu+FLhvp6wBLUpJOSvJ/THx/B7u/2A9HA0btLXOUDYTCDy4o6fT1VCWG9FdCA7zUJtCgNjZFDts6qWx1/WTVmGcZMKJ++HkpN3sZA+cKda+qCkEWEJbFNcOHiLppp4DYMgDOMmFa+e0tNjIUNMVjH5Z+tLnk6EjNgX7uzLhVX1mzTpZdg7zYHCRC7iNE037XrqOkQESiJkbSps+jCwAgopTbr3CBR6B8mFKL2LkdxZxqOUGmHJ+5YmNIuQN+lxDhSyi/xk70nuRJUOk0u2WdKLUJw1FcfCwZyBhPvJ3sPvJhZLK8l+9gpU4EjofV8lRAg3KWEZhi/riLC4lNr0sDvChaibbOdBk6JAIEIW4t+qU2xSflkBC9OzJk4RuL3tpYDs81DSjTAOsTK1Jg1fbqPCTIjQk5lCtLCR/EPDQ6kekIcIC2GgnnAcIfh0LXM440/XSokcvShqpR9919dL1B5NCpMhTi1CSFhMXkLFEdU3mow1OMdE0VJrPv0pGERY0I2w9Pavf6pOK8KznES4UFjKnrCHT7nX1w9a/DXFzLsL8XkGB2LCt3994x8PxK/BdyEc7YWYcCE6EC8ixm8qCK9m1JtChETglRt/r9o1KSI8fq4QLkQ38eskAdilA700kNUwRMcR9nMqYWbflwI3ooJBjw6BN/70oKIboVr48rZaSCbWV0r0RehlgYz4c9UiQuTV4Bc5gjB+a4iSoB3wSjxsHM+Zl9sk4UJ0OK+Mka1BORDu0QnwCh82ekClMDlm5O95l4pdeYz1vDhFJUAPArLqK79vEiHChPA0RxWyrX99BTfm690FF8Ab/3zgNMKXJ3QhizFqwka2O3Yfih1KWYQZICP+VDWLEBQeP8sJwsKC+JLoOMZSdNjNp08xefbrlf0l7pMDQaEAvHLjyoOyHKjTpP2cKFRUKSqt72+kv6LkYRT7nAAHm6KrJn0pfDsFtZAlHJ+3Dw/4w+z1h+wMHgH31cyBkz7VixASCj1K/Lon/g7C+OZDAXw+oQB6MuC4T40j9NEeJQqLUGV95sBRn9pHKPYoSQj6nAKHfWodIdCjaiHME30ZILQIJcC4TwkRKuYM0KMKIcJTBghGKAPG+z5CRICAMLvXK4SojhCgPjDuU8smPT6DgLBQopsWkFXfMsJTEJgVym2wzxHwxr9eQ31Kj3AOFqpJKp8j4Pt/aLwILSI8frbiQEjxGQN/PzfXB7+3NS3C07lFayHkcwpsHB1n+5QQ4UB4fGQrBHmizwbIiM98wwiPzxp2QtinClAXOCf0KTnC08achRDhKQMcCLWA2T6lzhnWo8ZCjDcVYLZPqRHyHjUT4jzA5wLI+9TXj5D3qL5QoiP5DIGsTwPtCI/mNIVSHOwDAzQAMuJ43y8TIxz0KCosMM/4H1JBPnfAxDylRjjoUVyoWSSfFbDx/FgKFCI8mnMoBH1ugYz4KtSIsPes4U5I9FkC5+ZuvQ7oPdof/zVbIcybBnCucRaSxowfP4ZpuBHSffZARjz1qRG+GgNthBgPDdASGG+KxAhvzdkKcR0eoC0w3hQ1x4yZUKaDv1uwI2A8bFQ7hZ8aM/pCuU7mcwHkwyYg9OjzRIRkoYqG+nSAH9QbKG5IHH1PNgzoJ04zUiEJpOEjAvN5BZGdbAJVj45PM46FoE8bqCYOdgxJhL0X6f+EGyHMg9+ykANVxMGOoRGhEyHiMwMqia98KTC1UzgRYjzxVS4iUEHkIcrGTHKzdyBEedm3DXWAKuKrUCdCGyHOswTKiSxE+Cth4QhNhTJd9o1ffaCCmAxRGaGJUK7L/DwHM6CcmAgxAwQi1BOqbILPGCglNk5DpEeBCElCCgzi2QBlxMZRzweBwl4oEdJREp8VUEr8GRb2XgF/x51Q8FkCJcTG8x4YYe9oekKRZw+UpchnjQAM+9BfcCGEeC6AOLHxrAdFeDYVIcwjAX+nAuJEtmGIEQJbhbUQ49GA7/72HZUQI7INQwBmL5vshTiPCHzvPWMimzVZYLgHbBXGQhmODrx61Zw4dywIwTljIFThdIAWxMaLXgYInWf0hBSaLtCc2PislwZiTYoJ6Rw7oEWKYUb4FGln90I9oDFx3KZDILwZTkOoCzQljqZpqGhS50J9oHGKx0kgNkmdC02AhkR2qZ8QYpPUtdAMaEZsnPWSPwAIa1K3QlOgGfFoL/m1dxjQqdAcaERs1CbAzNOYKQltgCZEtl9MmhTbK1wK7YAmxOcTIbpXOBTaAg2IR3sTIQp0JrQH6hMbVcIydCV0Abx69UM94mQh4ruhK6ET4LVrmkS2I46Ez6fcpY6A2sSjodCXDBonQmdAXeKtwahhG7/kGYADoQvgtVFpERvBUCgZNA6EToF6xMZpDPRlg8Ze6BioRWw86w2/1+MUhQ6A1zJFJ/Jhyi8S9ySj1FY4BeA1jX1xeJ0vG6WWQnug4LvGf5dKZBdQvHrg7XwXwmkBycRbsTCsyp6J2winABz/GxqxEXdp2JmS0BqIBUgnNp7GoxR+JGMtnC6QSHzFQ5Ruh+ZCW6Dou5b5ExTi2TELMf3GrCuhJVDtu3r1LQrx1evXx9ImNRWeB/AtEvHoDHo9wVpoB6T4OJBGVLxye8tIaAUEfBjQBdFIaAOEfGCHuiKaCF0D0QCdEA2EFkBagCmgNVFfaA4k+jJAW6K20BgI+pQB2hN1haZAqg8C2hE1hWZAmEf22RH1hEZAxKcDtCFqCU2AGj4J0IKoI9QHYjxtnwVRQ6gN1PKpgMZEulATiPIMfaz+aEQkC7WAOA/2kYCGRKpQAyjhWfkMG5UoJANlPFufWYo0IREo5SE+LSCReEtbSAOeg+8tYqPe0hQ6ALryGaRIEFoDEZ6RTz9FtdAWiPlMgbpEpdAOiPLMfbpEldAKOB2fJlEhtADiPFufHlEuNAZKeA58WkSp0BAo47nx6RBlQhOgVOfOp0GUCPWB58fjRdz6caEmUKFz7iMTUaEGUImbio9MRIREIAU3JR6ViD0/dPJC7JR9RCIiVPmowGnyqERY+LEL4LR5RCIs/Lc18Dx4NCIs/OV9K+B58Xgptv55GJj7QCZUAM+Tx0ueIjJocrk3ZsDz1qmJWIaSNkWBM9HFJWlUNMLcO1iIMHB2urjQFOdxIRaiCJwxblAYsYEDkQ0jBZw1K1lwozaQrWJYwK4/As7aAxSU4iI6ZoZLUSAy4KwheAnE+YZkEY4a9c3lAQrExYYiwbh+efPm0gBTxPlFQoCDTmXGofJ96uWSabkg8h81ubi42GgsymdMqj745T///ZjVu2/95sLXh/9r8FJNGFb/By8hKUhARXIRAAAAAElFTkSuQmCC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  <p:sp>
        <p:nvSpPr>
          <p:cNvPr id="147" name="Google Shape;147;p8" descr="data:image/png;base64,iVBORw0KGgoAAAANSUhEUgAAAV8AAACPCAMAAABqIigoAAAAflBMVEX///8AAADV1dWYmJhBQUGdnZ3Y2Ng3Nzf09PT5+fnk5OT8/Pzb29vt7e3w8PB3d3djY2NZWVkxMTF/f3+Li4twcHBHR0ciIiLo6Oi/v7+4uLgdHR2mpqYXFxeSkpLOzs4ODg5NTU27u7uGhoZaWlppaWl7e3szMzMoKCiurq7xDhogAAAKQ0lEQVR4nO2c55qbOhBAGYqpbjTTBcbY8P4veEeiWOv1bsoXNt7cOT+SwMoDPqiMJDaKQhAEQRAEQRAEQRAEQRAEQRAEQRAEQRAEQRAEQRAEQRAEQfweLCy2f/se/mUMuKl/+x7+ZdDv5m/fw7+MASb5XRHyuy7kd13I77qQ33Uhv+tCfteF/K4L+V0X8rsu5HddyO+6kN91Ib/rQn7XhfyuC/ldF/K7Lh/6dYtwpNKMzLG/+Lb+GT70a5mwkB/b1PphKNv6cZn/HZ/5PR0Pl8vl2JglgBkmP4hkZ0FBgh/52K8OF3XrIJ6atjeAzvk80jaC+AdF/od8Vn+73XLkhDk0nw+E5PcZn/k9SG/2WEYN0e5pyQny+4yf9avYLcDwWaQd+X3CT/tVnAvEcoV2VObt3OnItuxE+LXt+ZRiJypTkyWzwyJSNFs+sCx3KbBTU7a9B9gkUsGxBJ5OmWc/ftzyWKo+tjDbYSmTsst311ibn/erZCVk0z9t1sanss7NwyBShl2gx3oOZYPZxlTG045+WZf9UfPEsTvojbfESi/7e11nZswUJWlNzdppGKbWeHlPa3oM4B+1OXOxNHOvWOdDX0LdH4vZpaMfmeKFel5Dqbfq8nzxtrJjD1j2MkyGrU433KTSSygNqdyK/IJf5wjXMQHDLwrg6zombqXwlHRQljV+FUTcuJ3GACcscQI4puJDGSyPR3GvkA/LF2yhZyJ8pAYY41RWWCJrAPoxwIWNRa0IdDc8wck0ubbr5H0D9ZnFUPumj7cQLxdRvCCH3NTNGupgfLTbE7TOAaA85dXL+VUCaESls0MAXUtVlRUXgCjhOovBaMDXhqLg4dzMBD/I1I2aRTmY4g1NVYd2bqgOygvmZNmKxciJfg8RnCJjKND20MOpPasblu0xc2FjwT3oBsY9M5YFPkYYa7AHeRDDoWAsNfhDYfNFOkwqB7Zh/OxePIydD9cIerzGwF7P71x2QKneeHvbAGqDW3N5/oD6XXGe6dCko0wLTXVcJdpp5j4hy7Faz83eq8FQhN8e9BT7bwyxySFOp1rLLyeeBUao6yMTcS1sIGUhSnh49jT1FskVA4+3bUeQG+JzrhcBVKLjvYEPR2aJa3wJv+J3qHve1L1Y+smuAX0UJeUPFjbzJSrW9pPoIYqlauGpuCznbGQAERb9Qjy9i+xiTzBXQ95/gAiAfuGydNvMB120eg/7iqVT2GGZsWst4LTkO7t4vDbW3/l2v4hf8Xsu+zP+lfZQ3E9WkI9SpPwXm393L8F6UT/x73qscDwVqQ7QThfaj1UZ/eazEAxwvacCDMYLYsnybl0JoRbl0W9wzxDYdN/30YKDY/NVGf1+mmT+cX7Fb5qfeD1Rg/aeCGDtK8fxS/KbVNf0XsIxoRIRcQAbI7ISWDa346SBgGtHIUuCwQPcW7DnQygCYP8r3Q7L4cC9elDexzTeLZj8IWRlfr6f3TYQK8Jv/KXV93f8um8S2awea5Hs17UtqX9LdAjFYQCxN1003nmnsdEr7DZWKWfR/xjA0SEQt7QXkhYu0I9+e+lp4gPnzcRq5+cnsAM4OcJv8LVLrb/hd8K1OU/9zogSrjP7PcNJVCnsszVl24212tbAF1UK/e4fLuiKa7jeB35xbOXPy5v69wkcLkObRwtw4jGzw+l9+up+p/6XYydsMLSqqoxuHlwe/LrbzbnQsIjWnia/lg8t/wcmrCkff0QF492v+IBcf0WAnZoV/BpacHrutwLgPcGDX7vkeSA+kzgMFtpjDedX9zvlD4hndDjPmnjq1yqiuK/nIqNfbNBH/u0GkaixXgxWqFXU40e/ySAHeOrXAO7s0a+S89R6I20PTGSv7teYZgpKpgPkcXdtw7Dq6md+Vczta/OwD8IwDPrZrwE9NmjrIo6xg+BZQXaaUrm3ftULznbNy74dAzz1W9RiRvjot4c9+r1BHOwlouvm1f1O8zcXkx2zZc5OTAXS/IlftYE8yrydGKVw7J78YiKAmZp3Gsd7DQ4Jb+T+lLTJfrH65V3qbUUAnmGIW/qp+uuO9feGOYf1BvfF/XIBPClVY9DPS2r5zK9I8pcPJ4vf7QWiuXvgn7wxxe5EYqq89WvhRNlIpAAf9L/1k/7Xmvvf9v2Xemm/51wkUrZWy/OLZ35ZDdE9v7r7tSuILbS0H48azDw8E6YxU/aLUxhpfvGR3yuU/IIPfjdiLsynOO/nwK/sF/tLk1ep7QF0aR/zmd8CQPql23v/wKdwqRPP62gtdFYG/jzpk/wa91Ua5UO/7hFuT/LfAsrBVXYB3KQQEy/s19WmWWpygUY6PzzJH0IopRkeVtHZr9eAkeb9VDVZrTvVIlX2i52yHMB/6hfnb6KVeJBLfu1p6SLLQXv3pV7Xrzvk0/Hb+rs9TqsAfH1Hn/xqY2I6Barqxa8VQBTAZf5JnBeHpa+R/Wpv6m97z896KcMOpyfrgWySTfuyGC6WYljigy/rd2v084oWOrovV235gngxn58rXTYJ4dhFL62/DLWu31dYMCHxl7on+x3EHGzEHTB3jcQVcNjcL4+W+dM46Ulrvop1nVdwhjevFBRiX+W1/HaJmODaW6Y1AMf5O7AbmJnlIrvsCP3SDg00bYsFYOxCMH/gJSwWQX66W1F9zJyXx8ZQ/XF2IPtNjpBXyRhgD3k/LuRwv/W08sw3SKbZJPqFWyYyOXeLeqPRoIuPvmF8O9B1HTzNl4hey6+/D65IdLlhDQmWDtHGuXy/N4qiOtRwGfQpHeCD/q3KCv4mVapDfaiwxN6HGPuAw7KFhvOOw/INUeM9i3qT/2Ks+ogBtMgHv+hA500e/fptrYcZY1l7g1obnxr63Tf1vkhZyvdTlkX8JMjhFhTn8xA2ULY89mv5Xaj1IJN2Zi2Nb3/ltbBuNfOiId/Bh77kjdJNscJDWeIfHbPCed4nrictwOJP7kfORZ6/ZfEUoDykmNYBf7ro19wV+rT/5k96ud9hc8A6rN9qqLt75pIUGKT0fYyij/9Lywv5tauui5BuH2jZw763lbZxn/dNxXaKa1yCafTahmYJ9bjT5VUNltCvGR6xw365htpJG8eKGgXL0c6YNqMFrqodeYBABOgOvBivv66rVnFf5nHL5sLcr5JknZ+X/mGQl3ftDd/E5lvQm9GqHR6Gr9oZGvn4/d9x/VF6n+HND7eOl+zmcsvZxPO8+VFYjudsp3mFFOTNiw+KHN19uJQIMBUb33BAv6IfThxHSm28sRHgLTnJuxcMrcSTz37wddbjO71fPft9wPvqPZ9fgfyuC/ldF/K7LuR3Xb6V3+gjv8X7sy/Ct/IbgP4kvaL6+4dwN9n7JV3Ufj5/7Tsjv8J38vsdIb/rQn7XhfyuC/ldF/K7LuR3XcjvupDfdSG/60J+1wX9ej8uRfwuBviZpxIja/itzVgnBP6f31w23v2awv+ZP//uCas0YuaLfqeeIAiCIAiCIAiCIAiCIAiCIAiCIAiCIAiCIAiCIAiCIAji+/Mfg43Lr6IWlKEAAAAASUVORK5CYII=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>
                <a:latin typeface="Sansation" panose="02000000000000000000" pitchFamily="2" charset="0"/>
              </a:rPr>
              <a:t>Zadání úkolu (L3)</a:t>
            </a:r>
            <a:endParaRPr b="1" dirty="0">
              <a:latin typeface="Sansation" panose="02000000000000000000" pitchFamily="2" charset="0"/>
            </a:endParaRPr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179512" y="1628800"/>
            <a:ext cx="8964488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/>
              <a:t>Vytvořte kartogram (</a:t>
            </a:r>
            <a:r>
              <a:rPr lang="cs-CZ" sz="2400" dirty="0" err="1"/>
              <a:t>Choropleth</a:t>
            </a:r>
            <a:r>
              <a:rPr lang="cs-CZ" sz="2400" dirty="0"/>
              <a:t> Map)</a:t>
            </a:r>
            <a:endParaRPr dirty="0"/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na základě dat, která dokážete na internetu dohledat pro státy regionu jihozápadní Asie, vytvořte mapu znázorňující ukazatel HDP na obyvatele (PPP)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87400" lvl="1" algn="l" rtl="0">
              <a:spcBef>
                <a:spcPts val="4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použijte podkladovou vrstvu </a:t>
            </a:r>
            <a:r>
              <a:rPr lang="cs-CZ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Middle</a:t>
            </a:r>
            <a:r>
              <a:rPr lang="cs-CZ" sz="2000" b="1" dirty="0">
                <a:latin typeface="Roboto" panose="02000000000000000000" pitchFamily="2" charset="0"/>
                <a:ea typeface="Roboto" panose="02000000000000000000" pitchFamily="2" charset="0"/>
              </a:rPr>
              <a:t> East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cs-CZ" sz="2400" dirty="0"/>
              <a:t>Alternativa: Vytvořte kartogram (</a:t>
            </a:r>
            <a:r>
              <a:rPr lang="cs-CZ" sz="2400" dirty="0" err="1"/>
              <a:t>Choropleth</a:t>
            </a:r>
            <a:r>
              <a:rPr lang="cs-CZ" sz="2400" dirty="0"/>
              <a:t> Map)</a:t>
            </a:r>
            <a:endParaRPr dirty="0"/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na základě dat z územně analytických podkladů ČSÚ určete a znázorněte hustotu zalidnění v jednotlivých krajích ČR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200150" lvl="2" indent="-285750" algn="l" rtl="0">
              <a:spcBef>
                <a:spcPts val="32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cs-CZ" sz="1600" u="sng" dirty="0">
                <a:solidFill>
                  <a:schemeClr val="hlink"/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https://vdb.czso.cz/vdbvo2/faces/cs/index.jsf?page=statistiky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algn="l" rtl="0">
              <a:spcBef>
                <a:spcPts val="4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cs-CZ" sz="2000" dirty="0">
                <a:latin typeface="Roboto" panose="02000000000000000000" pitchFamily="2" charset="0"/>
                <a:ea typeface="Roboto" panose="02000000000000000000" pitchFamily="2" charset="0"/>
              </a:rPr>
              <a:t>použijte podkladovou vrstvu </a:t>
            </a:r>
            <a:r>
              <a:rPr lang="cs-CZ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Czechia</a:t>
            </a:r>
            <a:r>
              <a:rPr lang="cs-CZ" sz="2000" b="1" dirty="0">
                <a:latin typeface="Roboto" panose="02000000000000000000" pitchFamily="2" charset="0"/>
                <a:ea typeface="Roboto" panose="02000000000000000000" pitchFamily="2" charset="0"/>
              </a:rPr>
              <a:t>: NUTS3 (2016)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580</Words>
  <Application>Microsoft Office PowerPoint</Application>
  <PresentationFormat>Předvádění na obrazovce (4:3)</PresentationFormat>
  <Paragraphs>72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Sansation</vt:lpstr>
      <vt:lpstr>Motiv systému Office</vt:lpstr>
      <vt:lpstr>Tvorba interaktivní mapy pomocí DataWrapper</vt:lpstr>
      <vt:lpstr>DataWrapper – o co jde?</vt:lpstr>
      <vt:lpstr>DataWrapper – pojďme na to</vt:lpstr>
      <vt:lpstr>Tvorba lokalizační mapy</vt:lpstr>
      <vt:lpstr>Zadání úkolu (L1)</vt:lpstr>
      <vt:lpstr>Tvorba politické mapy</vt:lpstr>
      <vt:lpstr>Zadání úkolu (L2)</vt:lpstr>
      <vt:lpstr>Tvorba kartogramu a kartodiagramu</vt:lpstr>
      <vt:lpstr>Zadání úkolu (L3)</vt:lpstr>
      <vt:lpstr>Zadání úkolu (L3)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interaktivní mapy pomocí DataWrapper</dc:title>
  <dc:creator>Mgr. Petr Šimáček, Ph.D.</dc:creator>
  <cp:lastModifiedBy>Hana Švedová</cp:lastModifiedBy>
  <cp:revision>4</cp:revision>
  <dcterms:created xsi:type="dcterms:W3CDTF">2020-04-22T12:23:21Z</dcterms:created>
  <dcterms:modified xsi:type="dcterms:W3CDTF">2022-01-18T16:40:36Z</dcterms:modified>
</cp:coreProperties>
</file>