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anklin Gothic" panose="020B0604020202020204" charset="0"/>
      <p:bold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Sansation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RbeAkgNLAj6iKXtyW1YEo8mrxO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ndula Mašterová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7-19T15:21:22.154" idx="1">
    <p:pos x="1424" y="3005"/>
    <p:text>vložit to poznámek pro řečníka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NfJW1lg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07x5FHRr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wCcARVbL_Dk" TargetMode="External"/><Relationship Id="rId5" Type="http://schemas.openxmlformats.org/officeDocument/2006/relationships/hyperlink" Target="https://www.youtube.com/watch?v=FU_pY2sTwTA" TargetMode="External"/><Relationship Id="rId4" Type="http://schemas.openxmlformats.org/officeDocument/2006/relationships/hyperlink" Target="https://www.youtube.com/watch?v=0692-Bc1-Dk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640f6ef2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f640f6ef2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dk1"/>
                </a:solidFill>
              </a:rPr>
              <a:t>zjednodušit pro ZŠ i SŠ</a:t>
            </a: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Toto je dobré i pro ZŠ</a:t>
            </a: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dk1"/>
                </a:solidFill>
              </a:rPr>
              <a:t>Toto je dobré i pro ZŠ</a:t>
            </a: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dk1"/>
                </a:solidFill>
              </a:rPr>
              <a:t>Toto je dobré i pro ZŠ - ale zjednodušit</a:t>
            </a: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Odkaz pro učitele – vygeneruje heslo pro </a:t>
            </a:r>
            <a:r>
              <a:rPr lang="cs-CZ" sz="12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kahoot</a:t>
            </a: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, pak na adresu </a:t>
            </a:r>
            <a:r>
              <a:rPr lang="cs-CZ" sz="1200" u="sng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https://kahoot.it/</a:t>
            </a: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b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</a:b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Údaje pro úpravu testů:</a:t>
            </a:r>
            <a:b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</a:b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Jméno: </a:t>
            </a:r>
            <a:r>
              <a:rPr lang="cs-CZ" sz="12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gis_tacr</a:t>
            </a: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	Heslo: </a:t>
            </a:r>
            <a:r>
              <a:rPr lang="cs-CZ" sz="12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GISnasbavi</a:t>
            </a:r>
            <a:r>
              <a:rPr lang="cs-CZ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endParaRPr sz="500" dirty="0"/>
          </a:p>
        </p:txBody>
      </p:sp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Místo obrázků lze přímo do prezentace vložit některá z videí na následujících odkazech.</a:t>
            </a:r>
            <a:br>
              <a:rPr lang="cs-CZ"/>
            </a:br>
            <a:r>
              <a:rPr lang="cs-CZ"/>
              <a:t>GPS PRINCIP:</a:t>
            </a:r>
            <a:br>
              <a:rPr lang="cs-CZ"/>
            </a:br>
            <a:r>
              <a:rPr lang="cs-CZ"/>
              <a:t>CZE: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https://www.youtube.com/watch?v=d207x5FHRrQ</a:t>
            </a:r>
            <a:br>
              <a:rPr lang="cs-CZ"/>
            </a:br>
            <a:r>
              <a:rPr lang="cs-CZ" u="sng">
                <a:solidFill>
                  <a:schemeClr val="hlink"/>
                </a:solidFill>
                <a:hlinkClick r:id="rId4"/>
              </a:rPr>
              <a:t>https://www.youtube.com/watch?v=0692-Bc1-Dk</a:t>
            </a:r>
            <a:r>
              <a:rPr lang="cs-CZ"/>
              <a:t> </a:t>
            </a:r>
            <a:br>
              <a:rPr lang="cs-CZ"/>
            </a:br>
            <a:br>
              <a:rPr lang="cs-CZ"/>
            </a:br>
            <a:r>
              <a:rPr lang="cs-CZ"/>
              <a:t>ENG: </a:t>
            </a:r>
            <a:r>
              <a:rPr lang="cs-CZ" u="sng">
                <a:solidFill>
                  <a:schemeClr val="hlink"/>
                </a:solidFill>
                <a:hlinkClick r:id="rId5"/>
              </a:rPr>
              <a:t>https://www.youtube.com/watch?v=FU_pY2sTwTA</a:t>
            </a:r>
            <a:br>
              <a:rPr lang="cs-CZ"/>
            </a:br>
            <a:r>
              <a:rPr lang="cs-CZ" u="sng">
                <a:solidFill>
                  <a:schemeClr val="hlink"/>
                </a:solidFill>
                <a:hlinkClick r:id="rId6"/>
              </a:rPr>
              <a:t>https://www.youtube.com/watch?v=wCcARVbL_Dk</a:t>
            </a:r>
            <a:r>
              <a:rPr lang="cs-CZ"/>
              <a:t> </a:t>
            </a:r>
            <a:endParaRPr/>
          </a:p>
        </p:txBody>
      </p:sp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Lze využít jako doplnění k videím či obrázkům, nebo úplně vynechat.</a:t>
            </a: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3342111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Spoluvytváří učitel s žáky.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f3342111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Diskuze učitele s žáky.</a:t>
            </a: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0cDSUI4XKE" TargetMode="External"/><Relationship Id="rId3" Type="http://schemas.openxmlformats.org/officeDocument/2006/relationships/hyperlink" Target="https://spaceplace.nasa.gov/gps/en/" TargetMode="External"/><Relationship Id="rId7" Type="http://schemas.openxmlformats.org/officeDocument/2006/relationships/hyperlink" Target="https://www.youtube.com/watch?v=4O3ZVHVFh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eTlI19_57g" TargetMode="External"/><Relationship Id="rId5" Type="http://schemas.openxmlformats.org/officeDocument/2006/relationships/hyperlink" Target="https://www.youtube.com/watch?v=ror4P1UAv_g" TargetMode="External"/><Relationship Id="rId4" Type="http://schemas.openxmlformats.org/officeDocument/2006/relationships/hyperlink" Target="https://www.youtube.com/watch?v=FU_pY2sTwTA" TargetMode="External"/><Relationship Id="rId9" Type="http://schemas.openxmlformats.org/officeDocument/2006/relationships/hyperlink" Target="https://www.gps.gov/systems/gp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yspain.co.uk/shop/syride-sys-gps/" TargetMode="External"/><Relationship Id="rId18" Type="http://schemas.openxmlformats.org/officeDocument/2006/relationships/hyperlink" Target="https://www.shutterstock.com/cs/image-illustration/navigation-system-gps-on-white-isolated-82885174" TargetMode="External"/><Relationship Id="rId26" Type="http://schemas.openxmlformats.org/officeDocument/2006/relationships/hyperlink" Target="https://www.owo-7.top/ProductDetail.aspx?iid=62060131&amp;pr=23.99" TargetMode="External"/><Relationship Id="rId3" Type="http://schemas.openxmlformats.org/officeDocument/2006/relationships/hyperlink" Target="https://favpng.com/png_view/globe-globe-world-earth-vector-graphics-stock-photography-png/XGMhSbaR" TargetMode="External"/><Relationship Id="rId21" Type="http://schemas.openxmlformats.org/officeDocument/2006/relationships/hyperlink" Target="https://www.garmin.cz/garmin-edge-530-pro-mtb-bundle/80418" TargetMode="External"/><Relationship Id="rId34" Type="http://schemas.openxmlformats.org/officeDocument/2006/relationships/hyperlink" Target="https://teknologisurvey.com/gps-geodetic-trimble-r3" TargetMode="External"/><Relationship Id="rId7" Type="http://schemas.openxmlformats.org/officeDocument/2006/relationships/hyperlink" Target="https://www.gps.gov/multimedia/images/" TargetMode="External"/><Relationship Id="rId12" Type="http://schemas.openxmlformats.org/officeDocument/2006/relationships/hyperlink" Target="https://www.nationalgeographic.org/photo/triangulation-sized/" TargetMode="External"/><Relationship Id="rId17" Type="http://schemas.openxmlformats.org/officeDocument/2006/relationships/hyperlink" Target="https://luckyproducts.en.made-in-china.com/product/cNBmivbSrDVa/China-All-Water-Type-Usage-GPS-Fishing-Equipment.html" TargetMode="External"/><Relationship Id="rId25" Type="http://schemas.openxmlformats.org/officeDocument/2006/relationships/hyperlink" Target="https://www.youtube.com/watch?v=ZTEXJHR4tOA" TargetMode="External"/><Relationship Id="rId33" Type="http://schemas.openxmlformats.org/officeDocument/2006/relationships/hyperlink" Target="https://totalstations.co/topcon-os-105-compact-total-station/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precisionagricultu.re/satellites-make-modern-farming-easier-and-more-precise/" TargetMode="External"/><Relationship Id="rId20" Type="http://schemas.openxmlformats.org/officeDocument/2006/relationships/hyperlink" Target="https://www.aircraftspruce.com/catalog/avpages/ifly740gps11-15662.php" TargetMode="External"/><Relationship Id="rId29" Type="http://schemas.openxmlformats.org/officeDocument/2006/relationships/hyperlink" Target="https://www.gettyimages.com/detail/photo/marble-watching-the-birds-royalty-free-image/1687093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utterstock.com/cs/image-illustration/satellites-flying-around-earth-background-77193325" TargetMode="External"/><Relationship Id="rId11" Type="http://schemas.openxmlformats.org/officeDocument/2006/relationships/hyperlink" Target="http://news.bbc.co.uk/2/hi/science/nature/733292.stm" TargetMode="External"/><Relationship Id="rId24" Type="http://schemas.openxmlformats.org/officeDocument/2006/relationships/hyperlink" Target="https://www.locusmap.eu/cz/hiking/" TargetMode="External"/><Relationship Id="rId32" Type="http://schemas.openxmlformats.org/officeDocument/2006/relationships/hyperlink" Target="https://www.plastmark.cz/topcon-fc-25a-sokkia-shc25" TargetMode="External"/><Relationship Id="rId5" Type="http://schemas.openxmlformats.org/officeDocument/2006/relationships/hyperlink" Target="https://openclipart.org/detail/312339/desktop-computer-7" TargetMode="External"/><Relationship Id="rId15" Type="http://schemas.openxmlformats.org/officeDocument/2006/relationships/hyperlink" Target="https://anglershookup.com/listing/isla-mapping-florida-marine-tracks/" TargetMode="External"/><Relationship Id="rId23" Type="http://schemas.openxmlformats.org/officeDocument/2006/relationships/hyperlink" Target="https://www.horydoly.cz/cykliste/mio-cyclo-200-navigace-pro-cykloturistiku.html?galerie=89532&amp;image=54007#topgallery" TargetMode="External"/><Relationship Id="rId28" Type="http://schemas.openxmlformats.org/officeDocument/2006/relationships/hyperlink" Target="https://www.lamax-electronics.com/cz/inteligentni-elektronika/gps-locator/" TargetMode="External"/><Relationship Id="rId10" Type="http://schemas.openxmlformats.org/officeDocument/2006/relationships/hyperlink" Target="https://www.e-education.psu.edu/geog160/node/1923" TargetMode="External"/><Relationship Id="rId19" Type="http://schemas.openxmlformats.org/officeDocument/2006/relationships/hyperlink" Target="https://www.garmin.cz/garmin-etrex-10/12933" TargetMode="External"/><Relationship Id="rId31" Type="http://schemas.openxmlformats.org/officeDocument/2006/relationships/hyperlink" Target="https://geospatial.trimble.com/products-and-solutions/geo-7x-gnss" TargetMode="External"/><Relationship Id="rId4" Type="http://schemas.openxmlformats.org/officeDocument/2006/relationships/hyperlink" Target="https://favpng.com/png_view/map-google-maps-geolocation-png/J84jkBrz" TargetMode="External"/><Relationship Id="rId9" Type="http://schemas.openxmlformats.org/officeDocument/2006/relationships/hyperlink" Target="https://www.tecnologia-informatica.com/que-es-gps-como-funciona-aplicaciones/" TargetMode="External"/><Relationship Id="rId14" Type="http://schemas.openxmlformats.org/officeDocument/2006/relationships/hyperlink" Target="http://allecoproducts.fi/uns/" TargetMode="External"/><Relationship Id="rId22" Type="http://schemas.openxmlformats.org/officeDocument/2006/relationships/hyperlink" Target="https://ride.lezyne.com/products/1-gps-microc-v104?_pos=15&amp;_sid=3768abe83&amp;_ss=r" TargetMode="External"/><Relationship Id="rId27" Type="http://schemas.openxmlformats.org/officeDocument/2006/relationships/hyperlink" Target="https://www.lazada.sg/products/portable-mini-bluetooth-tracker-gps-locator-anti-lost-tag-alarm-tracker-for-pets-dog-cat-child-car-wallet-pet-products-i1508402060.html" TargetMode="External"/><Relationship Id="rId30" Type="http://schemas.openxmlformats.org/officeDocument/2006/relationships/hyperlink" Target="https://www.agri-precision.cz/produkty/vymerovani-pudnich-bloku/132-leica-zeno-20" TargetMode="External"/><Relationship Id="rId35" Type="http://schemas.openxmlformats.org/officeDocument/2006/relationships/hyperlink" Target="https://en.hi-target.com.cn/irtk4-gnss-rtk-system" TargetMode="External"/><Relationship Id="rId8" Type="http://schemas.openxmlformats.org/officeDocument/2006/relationships/hyperlink" Target="https://twitter.com/SpaceForceDoD/status/575492141167697921/photo/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create.kahoot.it/v2/share/gps/5a6f24f3-5809-46b0-979e-062c5bb14e9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964529"/>
            <a:ext cx="9144000" cy="109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cs-CZ" sz="7200" b="1" dirty="0">
                <a:latin typeface="Roboto" panose="02000000000000000000" pitchFamily="2" charset="0"/>
                <a:ea typeface="Roboto" panose="02000000000000000000" pitchFamily="2" charset="0"/>
                <a:cs typeface="Franklin Gothic"/>
                <a:sym typeface="Franklin Gothic"/>
              </a:rPr>
              <a:t>GNSS</a:t>
            </a:r>
            <a:endParaRPr sz="7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155998"/>
            <a:ext cx="9144000" cy="47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Výukový materiál pro učitele/žáky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8557A92-F7F2-438E-A8BF-52E1CA41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56" y="4931954"/>
            <a:ext cx="5275992" cy="144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1342B6-DE28-45F0-8DB1-5D4046D75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3" y="188640"/>
            <a:ext cx="2013481" cy="982800"/>
          </a:xfrm>
          <a:prstGeom prst="rect">
            <a:avLst/>
          </a:prstGeom>
        </p:spPr>
      </p:pic>
      <p:pic>
        <p:nvPicPr>
          <p:cNvPr id="11" name="Obrázek 10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9CE9B451-E57C-4A39-85C5-C7F3B5EDE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14" y="188640"/>
            <a:ext cx="900000" cy="900000"/>
          </a:xfrm>
          <a:prstGeom prst="rect">
            <a:avLst/>
          </a:prstGeom>
        </p:spPr>
      </p:pic>
      <p:pic>
        <p:nvPicPr>
          <p:cNvPr id="12" name="Obrázek 11" descr="Obsah obrázku text, hodiny&#10;&#10;Popis byl vytvořen automaticky">
            <a:extLst>
              <a:ext uri="{FF2B5EF4-FFF2-40B4-BE49-F238E27FC236}">
                <a16:creationId xmlns:a16="http://schemas.microsoft.com/office/drawing/2014/main" id="{F9A2CAAD-8848-4073-AC3B-4FD4668FF7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4" y="212649"/>
            <a:ext cx="1277115" cy="982982"/>
          </a:xfrm>
          <a:prstGeom prst="rect">
            <a:avLst/>
          </a:prstGeom>
        </p:spPr>
      </p:pic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B1F6D9C7-32B9-4B4D-9705-35EC17EC1F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10" y="204577"/>
            <a:ext cx="1277115" cy="9829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640f6ef21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Oblasti využití GNSS</a:t>
            </a:r>
            <a:endParaRPr b="1" dirty="0"/>
          </a:p>
        </p:txBody>
      </p:sp>
      <p:sp>
        <p:nvSpPr>
          <p:cNvPr id="174" name="Google Shape;174;gf640f6ef21_0_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30399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3100" b="1" dirty="0">
                <a:latin typeface="Roboto" panose="02000000000000000000" pitchFamily="2" charset="0"/>
                <a:ea typeface="Roboto" panose="02000000000000000000" pitchFamily="2" charset="0"/>
              </a:rPr>
              <a:t>Věda a výzkum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Geologie, geodézie, geofyzika, GIS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Popis podrobné struktury tíhového pole Země a matematické metody fyzikální geodézie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Studium rotace Země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Výzkum periodických časových variací tíhového pole Země (zemských slapů)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VÚGTK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399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3100" b="1" dirty="0">
                <a:latin typeface="Roboto" panose="02000000000000000000" pitchFamily="2" charset="0"/>
                <a:ea typeface="Roboto" panose="02000000000000000000" pitchFamily="2" charset="0"/>
              </a:rPr>
              <a:t>Meteorologie a tomografie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Přesné měření je využíváno k zjišťování obsahu vodních par v atmosféře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Tvorba modelů atmosféry na základě zpožďování signálu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399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3100" b="1" dirty="0">
                <a:latin typeface="Roboto" panose="02000000000000000000" pitchFamily="2" charset="0"/>
                <a:ea typeface="Roboto" panose="02000000000000000000" pitchFamily="2" charset="0"/>
              </a:rPr>
              <a:t>Státní správa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Mapování pro městské informační systémy (ŽP, inženýrské sítě, dopravní značení, …)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Krizové řízení (IZS, koordinace při katastrofách)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599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dirty="0">
                <a:latin typeface="Roboto" panose="02000000000000000000" pitchFamily="2" charset="0"/>
                <a:ea typeface="Roboto" panose="02000000000000000000" pitchFamily="2" charset="0"/>
              </a:rPr>
              <a:t>ČÚZK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Oblasti využití GNSS</a:t>
            </a:r>
            <a:endParaRPr b="1" dirty="0"/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86752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304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b="1" dirty="0">
                <a:latin typeface="Roboto" panose="02000000000000000000" pitchFamily="2" charset="0"/>
                <a:ea typeface="Roboto" panose="02000000000000000000" pitchFamily="2" charset="0"/>
              </a:rPr>
              <a:t>Komerční využití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Doprava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48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sledování, logistika, bezpečnost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Zemědělství a lesnictví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48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kontrola výměry pozemku sklizni/zavlažování/…, precizní zemědělství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48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navádění zemědělských strojů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Stavebnictví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48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navádění těžebních strojů, důlní činnost, stavba komunikací, terénní úpravy</a:t>
            </a:r>
            <a:endParaRPr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Rybaření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48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použití GPS a sonaru umožňuje mapování rybích hejn tvorbu map pohybu ryb </a:t>
            </a:r>
            <a:endParaRPr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Námořnictví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04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600" b="1" dirty="0">
                <a:latin typeface="Roboto" panose="02000000000000000000" pitchFamily="2" charset="0"/>
                <a:ea typeface="Roboto" panose="02000000000000000000" pitchFamily="2" charset="0"/>
              </a:rPr>
              <a:t>Volný čas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(Cyklo)turistika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Motorismus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Potápění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Létání, paragliding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Geocaching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1219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7600" lvl="4" indent="-908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1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62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0346" y="4749800"/>
            <a:ext cx="29337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 descr="Obsah obrázku voda, tráva, osoba, rybaření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3459" y="4573648"/>
            <a:ext cx="2520000" cy="17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 descr="Obsah obrázku voda, exteriér, loďka, vsedě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0933" y="4801618"/>
            <a:ext cx="2160000" cy="144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 descr="Obsah obrázku vodní sporty, plavání, oceánské dno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3459" y="2881269"/>
            <a:ext cx="2340000" cy="155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 descr="Obsah obrázku obloha, exteriér, hora, osoba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01459" y="1223367"/>
            <a:ext cx="2032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838200" y="27662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highlight>
                  <a:schemeClr val="lt1"/>
                </a:highlight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Přístroje GPS</a:t>
            </a:r>
            <a:endParaRPr b="1"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Navigační přístroje</a:t>
            </a:r>
            <a:endParaRPr b="1" dirty="0"/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7302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Použití v automobilové, letecké a námořní dopravě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Navigace vozidla, sledování v reálném čase na dispečinku, </a:t>
            </a:r>
            <a:r>
              <a:rPr lang="cs-CZ" dirty="0" err="1"/>
              <a:t>offline</a:t>
            </a:r>
            <a:r>
              <a:rPr lang="cs-CZ" dirty="0"/>
              <a:t> záznam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Přenosné, zabudované, většinou kódové měření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Přesnost 2-5m (optimální stav)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Běžné přístroje X speciálně vyvíjené (komerční, IZS)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Menší výdrž, externí, interní zdroj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05" name="Google Shape;205;p14" descr="Obsah obrázku objekt&#10;&#10;Popis byl vytvořen automaticky"/>
          <p:cNvPicPr preferRelativeResize="0"/>
          <p:nvPr/>
        </p:nvPicPr>
        <p:blipFill rotWithShape="1">
          <a:blip r:embed="rId3">
            <a:alphaModFix/>
          </a:blip>
          <a:srcRect l="23136" r="22878"/>
          <a:stretch/>
        </p:blipFill>
        <p:spPr>
          <a:xfrm>
            <a:off x="7159083" y="3928648"/>
            <a:ext cx="136044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 descr="Obsah obrázku elektronika, displej&#10;&#10;Popis byl vytvořen automaticky"/>
          <p:cNvPicPr preferRelativeResize="0"/>
          <p:nvPr/>
        </p:nvPicPr>
        <p:blipFill rotWithShape="1">
          <a:blip r:embed="rId4">
            <a:alphaModFix/>
          </a:blip>
          <a:srcRect b="6660"/>
          <a:stretch/>
        </p:blipFill>
        <p:spPr>
          <a:xfrm>
            <a:off x="8733606" y="1191139"/>
            <a:ext cx="3118812" cy="235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 descr="Obsah obrázku hodiny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8418" y="4131497"/>
            <a:ext cx="3024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Turistické (outdoorové) přístroje</a:t>
            </a:r>
            <a:endParaRPr b="1" dirty="0"/>
          </a:p>
        </p:txBody>
      </p:sp>
      <p:sp>
        <p:nvSpPr>
          <p:cNvPr id="213" name="Google Shape;213;p1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7302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Malé, lehké, odolné, některé snesou ponoření do vody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Přesnost jednotky až desítky metrů, nízká cena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Oboustranný přenos dat do PC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Tlačítkové, dotykové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Zabudovaný kompas, akcelerometr, barometr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Mapové ruční turistické GPS přijímače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Nemapové ruční turistické GPS přijímače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Sportovní hodinky (</a:t>
            </a:r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</a:rPr>
              <a:t>sporttestery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16" name="Google Shape;216;p15" descr="Obsah obrázku mobilní telefon, různé, monitor, kytice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4656" y="4001294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808" y="1532096"/>
            <a:ext cx="20574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5" descr="Obsah obrázku text, hodinky, černá, tmavé&#10;&#10;Popis byl vytvořen automaticky"/>
          <p:cNvPicPr preferRelativeResize="0"/>
          <p:nvPr/>
        </p:nvPicPr>
        <p:blipFill rotWithShape="1">
          <a:blip r:embed="rId5">
            <a:alphaModFix/>
          </a:blip>
          <a:srcRect l="22032" t="14556" r="22292" b="16651"/>
          <a:stretch/>
        </p:blipFill>
        <p:spPr>
          <a:xfrm>
            <a:off x="10226598" y="1362075"/>
            <a:ext cx="1603452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Smartphony, tablety</a:t>
            </a:r>
            <a:endParaRPr b="1" dirty="0"/>
          </a:p>
        </p:txBody>
      </p:sp>
      <p:sp>
        <p:nvSpPr>
          <p:cNvPr id="224" name="Google Shape;224;p1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7302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Zabudovaný čip umožňující příjem GPS (vyvíjen je </a:t>
            </a:r>
            <a:r>
              <a:rPr lang="cs-CZ" dirty="0" err="1"/>
              <a:t>multičip</a:t>
            </a:r>
            <a:r>
              <a:rPr lang="cs-CZ" dirty="0"/>
              <a:t> na všechny GNSS sítě)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Malá výdrž baterie, odolnost, bezdrátové technologie (</a:t>
            </a:r>
            <a:r>
              <a:rPr lang="cs-CZ" dirty="0" err="1"/>
              <a:t>bluetooth,wifi,GSM</a:t>
            </a:r>
            <a:r>
              <a:rPr lang="cs-CZ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Přesnost zhruba jako turistické přístroje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Různé aplikační programy – navigace, jednoduché mapování, speciálně vyvíjené klientské aplikace, implementace mobilních GIS</a:t>
            </a:r>
            <a:endParaRPr dirty="0"/>
          </a:p>
        </p:txBody>
      </p:sp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880" y="4311947"/>
            <a:ext cx="3600000" cy="20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 descr="Obsah obrázku text, monitor, obrazovka, různé&#10;&#10;Popis byl vytvořen automaticky"/>
          <p:cNvPicPr preferRelativeResize="0"/>
          <p:nvPr/>
        </p:nvPicPr>
        <p:blipFill rotWithShape="1">
          <a:blip r:embed="rId4">
            <a:alphaModFix/>
          </a:blip>
          <a:srcRect l="49883" t="18692" r="20915" b="4448"/>
          <a:stretch/>
        </p:blipFill>
        <p:spPr>
          <a:xfrm>
            <a:off x="8279880" y="1557356"/>
            <a:ext cx="139065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 descr="Obsah obrázku text, monitor, obrazovka, interiér&#10;&#10;Popis byl vytvořen automaticky"/>
          <p:cNvPicPr preferRelativeResize="0"/>
          <p:nvPr/>
        </p:nvPicPr>
        <p:blipFill rotWithShape="1">
          <a:blip r:embed="rId5">
            <a:alphaModFix/>
          </a:blip>
          <a:srcRect l="70039" t="18319" r="1516" b="3498"/>
          <a:stretch/>
        </p:blipFill>
        <p:spPr>
          <a:xfrm>
            <a:off x="10525212" y="1528816"/>
            <a:ext cx="1354668" cy="270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GNSS lokátory, GNSS moduly (OEM)</a:t>
            </a:r>
            <a:endParaRPr b="1" dirty="0"/>
          </a:p>
        </p:txBody>
      </p:sp>
      <p:sp>
        <p:nvSpPr>
          <p:cNvPr id="235" name="Google Shape;235;p1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7302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Malé rozměry, velká výdrž baterie, neobsahují mapy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GNSS moduly jsou kompozitně navázány na další systém, do něhož jsou zabudovány a poskytují mu údaje o lokalizaci, rychlosti, pohybu v čase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GNSS lokátory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– sledování a záznam trasy vozidel, osob, živočichů, online (SMS, odposlech aj.), přesnost 2-5 m, napojení např. na autobaterie, propojení s radiostanicemi (PČR)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GNSS OEM moduly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- základní čipy, umožňují příjem signálu pro další komponenty, přesnost od mm (pro geodetické aplikace) do m pro navigační aplikace, mohou kombinovat příjem signálů z několika systémů (GPS, GLONASS, Galileo, </a:t>
            </a:r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</a:rPr>
              <a:t>Compass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38" name="Google Shape;238;p17" descr="Obsah obrázku tráva, kočka, savci, vsedě&#10;&#10;Popis byl vytvořen automaticky"/>
          <p:cNvPicPr preferRelativeResize="0"/>
          <p:nvPr/>
        </p:nvPicPr>
        <p:blipFill rotWithShape="1">
          <a:blip r:embed="rId3">
            <a:alphaModFix/>
          </a:blip>
          <a:srcRect l="26787"/>
          <a:stretch/>
        </p:blipFill>
        <p:spPr>
          <a:xfrm>
            <a:off x="10162329" y="4500561"/>
            <a:ext cx="1917732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 descr="Obsah obrázku deštník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6936" y="18451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 descr="Obsah obrázku mobilní telefon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3811" y="430053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 descr="Obsah obrázku mobilní telefon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8418" y="16906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GNSS pro sběr dat do GIS</a:t>
            </a:r>
            <a:endParaRPr b="1" dirty="0"/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7583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Přesnost dm až cm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Sběr dat pro GIS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 err="1"/>
              <a:t>Jednofrekvenční</a:t>
            </a:r>
            <a:r>
              <a:rPr lang="cs-CZ" dirty="0"/>
              <a:t> a kódové přijímače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Zabudované mapy, konverze do GIS, CAD formátů (</a:t>
            </a:r>
            <a:r>
              <a:rPr lang="cs-CZ" dirty="0" err="1"/>
              <a:t>shp</a:t>
            </a:r>
            <a:r>
              <a:rPr lang="cs-CZ" dirty="0"/>
              <a:t>, </a:t>
            </a:r>
            <a:r>
              <a:rPr lang="cs-CZ" dirty="0" err="1"/>
              <a:t>dgw</a:t>
            </a:r>
            <a:r>
              <a:rPr lang="cs-CZ" dirty="0"/>
              <a:t>, </a:t>
            </a:r>
            <a:r>
              <a:rPr lang="cs-CZ" dirty="0" err="1"/>
              <a:t>dgn</a:t>
            </a:r>
            <a:r>
              <a:rPr lang="cs-CZ" dirty="0"/>
              <a:t>, </a:t>
            </a:r>
            <a:r>
              <a:rPr lang="cs-CZ" dirty="0" err="1"/>
              <a:t>kml</a:t>
            </a:r>
            <a:r>
              <a:rPr lang="cs-CZ" dirty="0"/>
              <a:t>, </a:t>
            </a:r>
            <a:r>
              <a:rPr lang="cs-CZ" dirty="0" err="1"/>
              <a:t>geojson</a:t>
            </a:r>
            <a:r>
              <a:rPr lang="cs-CZ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Import </a:t>
            </a:r>
            <a:r>
              <a:rPr lang="cs-CZ" dirty="0" err="1"/>
              <a:t>georeferencovaných</a:t>
            </a:r>
            <a:r>
              <a:rPr lang="cs-CZ" dirty="0"/>
              <a:t> podkladů – ortofoto, vektory, knihovna symbolů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Podpora vektorové kresby – bod, linie, plocha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Laserový dálkoměr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Wifi</a:t>
            </a:r>
            <a:endParaRPr dirty="0"/>
          </a:p>
        </p:txBody>
      </p:sp>
      <p:pic>
        <p:nvPicPr>
          <p:cNvPr id="250" name="Google Shape;250;p1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9132" r="21237"/>
          <a:stretch/>
        </p:blipFill>
        <p:spPr>
          <a:xfrm>
            <a:off x="7501429" y="1556311"/>
            <a:ext cx="2237332" cy="25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 descr="Obsah obrázku metr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3636" y="4187428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1011" y="1556311"/>
            <a:ext cx="1952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GNSS pro geodetické aplikace</a:t>
            </a:r>
            <a:endParaRPr b="1" dirty="0"/>
          </a:p>
        </p:txBody>
      </p:sp>
      <p:sp>
        <p:nvSpPr>
          <p:cNvPr id="258" name="Google Shape;25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674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Stejné parametry jako GNSS pro sběr dat do GIS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Přesnější anténou pro příjem signálu a možnosti příjmů vícefázových signálů pro velmi přesné určení polohy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Přesnost řádově v mm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Lze přijímat korekce</a:t>
            </a:r>
            <a:endParaRPr dirty="0"/>
          </a:p>
        </p:txBody>
      </p:sp>
      <p:pic>
        <p:nvPicPr>
          <p:cNvPr id="261" name="Google Shape;261;p19" descr="Obsah obrázku hračka, stůl, položky, malé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4793" y="3509963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0155" y="1409140"/>
            <a:ext cx="234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0155" y="3749140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Více informací, další odkazy</a:t>
            </a:r>
            <a:endParaRPr b="1" dirty="0"/>
          </a:p>
        </p:txBody>
      </p:sp>
      <p:sp>
        <p:nvSpPr>
          <p:cNvPr id="269" name="Google Shape;269;p20"/>
          <p:cNvSpPr txBox="1">
            <a:spLocks noGrp="1"/>
          </p:cNvSpPr>
          <p:nvPr>
            <p:ph type="body" idx="1"/>
          </p:nvPr>
        </p:nvSpPr>
        <p:spPr>
          <a:xfrm>
            <a:off x="835852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NASA Science </a:t>
            </a:r>
            <a:r>
              <a:rPr lang="cs-CZ" b="1" dirty="0" err="1"/>
              <a:t>Space</a:t>
            </a:r>
            <a:r>
              <a:rPr lang="cs-CZ" b="1" dirty="0"/>
              <a:t> Place – NASA portál pro děti nejen o GPS – 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https://spaceplace.nasa.gov/gps/en/</a:t>
            </a:r>
            <a:r>
              <a:rPr lang="cs-CZ" dirty="0"/>
              <a:t>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YouTube videa – </a:t>
            </a:r>
            <a:r>
              <a:rPr lang="cs-CZ" u="sng" dirty="0">
                <a:solidFill>
                  <a:schemeClr val="hlink"/>
                </a:solidFill>
                <a:hlinkClick r:id="rId4"/>
              </a:rPr>
              <a:t>https://www.youtube.com/watch?v=FU_pY2sTwTA</a:t>
            </a:r>
            <a:br>
              <a:rPr lang="cs-CZ" dirty="0"/>
            </a:br>
            <a:r>
              <a:rPr lang="cs-CZ" u="sng" dirty="0">
                <a:solidFill>
                  <a:schemeClr val="hlink"/>
                </a:solidFill>
                <a:hlinkClick r:id="rId5"/>
              </a:rPr>
              <a:t>https://www.youtube.com/watch?v=ror4P1UAv_g</a:t>
            </a:r>
            <a:br>
              <a:rPr lang="cs-CZ" dirty="0"/>
            </a:br>
            <a:r>
              <a:rPr lang="cs-CZ" u="sng" dirty="0">
                <a:solidFill>
                  <a:schemeClr val="hlink"/>
                </a:solidFill>
                <a:hlinkClick r:id="rId6"/>
              </a:rPr>
              <a:t>https://www.youtube.com/watch?v=8eTlI19_57g</a:t>
            </a:r>
            <a:br>
              <a:rPr lang="cs-CZ" dirty="0"/>
            </a:br>
            <a:r>
              <a:rPr lang="cs-CZ" u="sng" dirty="0">
                <a:solidFill>
                  <a:schemeClr val="hlink"/>
                </a:solidFill>
                <a:hlinkClick r:id="rId7"/>
              </a:rPr>
              <a:t>https://www.youtube.com/watch?v=4O3ZVHVFhes</a:t>
            </a:r>
            <a:br>
              <a:rPr lang="cs-CZ" dirty="0"/>
            </a:br>
            <a:r>
              <a:rPr lang="cs-CZ" u="sng" dirty="0">
                <a:solidFill>
                  <a:schemeClr val="hlink"/>
                </a:solidFill>
                <a:hlinkClick r:id="rId8"/>
              </a:rPr>
              <a:t>https://www.youtube.com/watch?v=70cDSUI4XKE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Oficiální stránky vlády USA o funkcionalitě GPS – </a:t>
            </a:r>
            <a:r>
              <a:rPr lang="cs-CZ" u="sng" dirty="0">
                <a:solidFill>
                  <a:schemeClr val="hlink"/>
                </a:solidFill>
                <a:hlinkClick r:id="rId9"/>
              </a:rPr>
              <a:t>https://www.gps.gov/systems/gps/</a:t>
            </a:r>
            <a:r>
              <a:rPr lang="cs-CZ" dirty="0"/>
              <a:t>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Co je GNSS?</a:t>
            </a:r>
            <a:endParaRPr b="1"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cs-CZ" sz="5900" b="1" dirty="0">
                <a:solidFill>
                  <a:srgbClr val="FF0000"/>
                </a:solidFill>
              </a:rPr>
              <a:t>G</a:t>
            </a:r>
            <a:r>
              <a:rPr lang="cs-CZ" sz="5900" b="1" dirty="0"/>
              <a:t>lobální </a:t>
            </a:r>
            <a:r>
              <a:rPr lang="cs-CZ" sz="5900" i="1" dirty="0"/>
              <a:t>(</a:t>
            </a:r>
            <a:r>
              <a:rPr lang="cs-CZ" sz="5900" i="1" dirty="0" err="1">
                <a:solidFill>
                  <a:srgbClr val="FF0000"/>
                </a:solidFill>
              </a:rPr>
              <a:t>G</a:t>
            </a:r>
            <a:r>
              <a:rPr lang="cs-CZ" sz="5900" i="1" dirty="0" err="1"/>
              <a:t>lobal</a:t>
            </a:r>
            <a:r>
              <a:rPr lang="cs-CZ" sz="5900" i="1" dirty="0"/>
              <a:t>)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7087"/>
              <a:buNone/>
            </a:pPr>
            <a:endParaRPr sz="8794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cs-CZ" sz="5900" b="1" dirty="0">
                <a:solidFill>
                  <a:srgbClr val="FF0000"/>
                </a:solidFill>
              </a:rPr>
              <a:t>N</a:t>
            </a:r>
            <a:r>
              <a:rPr lang="cs-CZ" sz="5900" b="1" dirty="0"/>
              <a:t>avigační </a:t>
            </a:r>
            <a:r>
              <a:rPr lang="cs-CZ" sz="5900" i="1" dirty="0"/>
              <a:t>(</a:t>
            </a:r>
            <a:r>
              <a:rPr lang="cs-CZ" sz="5900" i="1" dirty="0" err="1">
                <a:solidFill>
                  <a:srgbClr val="FF0000"/>
                </a:solidFill>
              </a:rPr>
              <a:t>N</a:t>
            </a:r>
            <a:r>
              <a:rPr lang="cs-CZ" sz="5900" i="1" dirty="0" err="1"/>
              <a:t>avigation</a:t>
            </a:r>
            <a:r>
              <a:rPr lang="cs-CZ" sz="5900" i="1" dirty="0"/>
              <a:t>)</a:t>
            </a:r>
            <a:endParaRPr sz="59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7309"/>
              <a:buNone/>
            </a:pPr>
            <a:endParaRPr sz="8765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cs-CZ" sz="5900" b="1" dirty="0">
                <a:solidFill>
                  <a:srgbClr val="FF0000"/>
                </a:solidFill>
              </a:rPr>
              <a:t>S</a:t>
            </a:r>
            <a:r>
              <a:rPr lang="cs-CZ" sz="5900" b="1" dirty="0"/>
              <a:t>atelitní </a:t>
            </a:r>
            <a:r>
              <a:rPr lang="cs-CZ" sz="5900" i="1" dirty="0"/>
              <a:t>(</a:t>
            </a:r>
            <a:r>
              <a:rPr lang="cs-CZ" sz="5900" i="1" dirty="0" err="1">
                <a:solidFill>
                  <a:srgbClr val="FF0000"/>
                </a:solidFill>
              </a:rPr>
              <a:t>S</a:t>
            </a:r>
            <a:r>
              <a:rPr lang="cs-CZ" sz="5900" i="1" dirty="0" err="1"/>
              <a:t>atellite</a:t>
            </a:r>
            <a:r>
              <a:rPr lang="cs-CZ" sz="5900" i="1" dirty="0"/>
              <a:t>)</a:t>
            </a:r>
            <a:endParaRPr sz="59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7816"/>
              <a:buNone/>
            </a:pPr>
            <a:endParaRPr sz="87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cs-CZ" sz="5900" b="1" dirty="0">
                <a:solidFill>
                  <a:srgbClr val="FF0000"/>
                </a:solidFill>
              </a:rPr>
              <a:t>S</a:t>
            </a:r>
            <a:r>
              <a:rPr lang="cs-CZ" sz="5900" b="1" dirty="0"/>
              <a:t>ystém </a:t>
            </a:r>
            <a:r>
              <a:rPr lang="cs-CZ" sz="5900" i="1" dirty="0"/>
              <a:t>(</a:t>
            </a:r>
            <a:r>
              <a:rPr lang="cs-CZ" sz="5900" i="1" dirty="0" err="1">
                <a:solidFill>
                  <a:srgbClr val="FF0000"/>
                </a:solidFill>
              </a:rPr>
              <a:t>S</a:t>
            </a:r>
            <a:r>
              <a:rPr lang="cs-CZ" sz="5900" i="1" dirty="0" err="1"/>
              <a:t>ystem</a:t>
            </a:r>
            <a:r>
              <a:rPr lang="cs-CZ" sz="5900" i="1" dirty="0"/>
              <a:t>)</a:t>
            </a:r>
            <a:endParaRPr dirty="0"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l="11345" t="12718" r="10945" b="11823"/>
          <a:stretch/>
        </p:blipFill>
        <p:spPr>
          <a:xfrm>
            <a:off x="9643600" y="1550823"/>
            <a:ext cx="1165300" cy="11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Obsah obrázku elektronika, počítač, interiér, stůl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3600" y="5156450"/>
            <a:ext cx="1165301" cy="116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Obsah obrázku kreslení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1938" y="2919275"/>
            <a:ext cx="1008625" cy="10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21925" y="4147825"/>
            <a:ext cx="1008626" cy="10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Zdroje obrázků</a:t>
            </a:r>
            <a:endParaRPr b="1" dirty="0"/>
          </a:p>
        </p:txBody>
      </p:sp>
      <p:sp>
        <p:nvSpPr>
          <p:cNvPr id="277" name="Google Shape;277;p21"/>
          <p:cNvSpPr txBox="1">
            <a:spLocks noGrp="1"/>
          </p:cNvSpPr>
          <p:nvPr>
            <p:ph type="body" idx="1"/>
          </p:nvPr>
        </p:nvSpPr>
        <p:spPr>
          <a:xfrm>
            <a:off x="835852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[1] Favpng.com, “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Globe – Globe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World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Earth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Vector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Graphics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Stock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Photography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 PNG,“ Free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Trannsparent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 PNG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Images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, Jun. 11, 2019. [Online].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Available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: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https://favpng.com/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png_view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/globe-globe-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earth-vector-graphics-stock-photography-png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XGMhSbaR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. [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Accessed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[2] Favpng.com, “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Map – Google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Maps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Geolocation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 PNG,“ Free Transparent PNG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Images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, Dec. 2, 2017. [Online]. 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Available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:</a:t>
            </a:r>
            <a:r>
              <a:rPr lang="cs-CZ" sz="2000" dirty="0">
                <a:sym typeface="Calibri"/>
              </a:rPr>
              <a:t>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https://favpng.com/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png_view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/map-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maps-geolocation-png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/J84jkBrz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. [</a:t>
            </a:r>
            <a:r>
              <a:rPr lang="cs-CZ" sz="2000" dirty="0" err="1">
                <a:solidFill>
                  <a:srgbClr val="181818"/>
                </a:solidFill>
                <a:sym typeface="Calibri"/>
              </a:rPr>
              <a:t>Accessed</a:t>
            </a:r>
            <a:r>
              <a:rPr lang="cs-CZ" sz="2000" dirty="0">
                <a:solidFill>
                  <a:srgbClr val="181818"/>
                </a:solidFill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[3] Openclipart.org, “Desktop </a:t>
            </a:r>
            <a:r>
              <a:rPr lang="cs-CZ" sz="2000" dirty="0" err="1">
                <a:sym typeface="Calibri"/>
              </a:rPr>
              <a:t>Computer</a:t>
            </a:r>
            <a:r>
              <a:rPr lang="cs-CZ" sz="2000" dirty="0">
                <a:sym typeface="Calibri"/>
              </a:rPr>
              <a:t> (#7),” </a:t>
            </a:r>
            <a:r>
              <a:rPr lang="cs-CZ" sz="2000" dirty="0" err="1">
                <a:sym typeface="Calibri"/>
              </a:rPr>
              <a:t>Openclipart</a:t>
            </a:r>
            <a:r>
              <a:rPr lang="cs-CZ" sz="2000" dirty="0">
                <a:sym typeface="Calibri"/>
              </a:rPr>
              <a:t>, Dec. 22, 2018.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https://openclipart.org/detail/312339/desktop-computer-7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[4] B. </a:t>
            </a:r>
            <a:r>
              <a:rPr lang="cs-CZ" sz="2000" dirty="0" err="1">
                <a:sym typeface="Calibri"/>
              </a:rPr>
              <a:t>Rabtsevich</a:t>
            </a:r>
            <a:r>
              <a:rPr lang="cs-CZ" sz="2000" dirty="0">
                <a:sym typeface="Calibri"/>
              </a:rPr>
              <a:t>, “</a:t>
            </a:r>
            <a:r>
              <a:rPr lang="cs-CZ" sz="2000" dirty="0" err="1">
                <a:sym typeface="Calibri"/>
              </a:rPr>
              <a:t>Satellites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flying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around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earth</a:t>
            </a:r>
            <a:r>
              <a:rPr lang="cs-CZ" sz="2000" dirty="0">
                <a:sym typeface="Calibri"/>
              </a:rPr>
              <a:t> background,” </a:t>
            </a:r>
            <a:r>
              <a:rPr lang="cs-CZ" sz="2000" dirty="0" err="1">
                <a:sym typeface="Calibri"/>
              </a:rPr>
              <a:t>Shutterstock</a:t>
            </a:r>
            <a:r>
              <a:rPr lang="cs-CZ" sz="2000" dirty="0">
                <a:sym typeface="Calibri"/>
              </a:rPr>
              <a:t> - </a:t>
            </a:r>
            <a:r>
              <a:rPr lang="cs-CZ" sz="2000" dirty="0" err="1">
                <a:sym typeface="Calibri"/>
              </a:rPr>
              <a:t>Royalty</a:t>
            </a:r>
            <a:r>
              <a:rPr lang="cs-CZ" sz="2000" dirty="0">
                <a:sym typeface="Calibri"/>
              </a:rPr>
              <a:t> free </a:t>
            </a:r>
            <a:r>
              <a:rPr lang="cs-CZ" sz="2000" dirty="0" err="1">
                <a:sym typeface="Calibri"/>
              </a:rPr>
              <a:t>stock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images</a:t>
            </a:r>
            <a:r>
              <a:rPr lang="cs-CZ" sz="2000" dirty="0">
                <a:sym typeface="Calibri"/>
              </a:rPr>
              <a:t>, </a:t>
            </a:r>
            <a:r>
              <a:rPr lang="cs-CZ" sz="2000" dirty="0" err="1">
                <a:sym typeface="Calibri"/>
              </a:rPr>
              <a:t>photos</a:t>
            </a:r>
            <a:r>
              <a:rPr lang="cs-CZ" sz="2000" dirty="0">
                <a:sym typeface="Calibri"/>
              </a:rPr>
              <a:t> and </a:t>
            </a:r>
            <a:r>
              <a:rPr lang="cs-CZ" sz="2000" dirty="0" err="1">
                <a:sym typeface="Calibri"/>
              </a:rPr>
              <a:t>videos</a:t>
            </a:r>
            <a:r>
              <a:rPr lang="cs-CZ" sz="2000" dirty="0">
                <a:sym typeface="Calibri"/>
              </a:rPr>
              <a:t>,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https://www.shutterstock.com/cs/image-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illustration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/satellites-flying-around-earth-background-77193325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[5]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National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Coordination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Office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for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Space-Based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Positioning,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Navigation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, and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Timing</a:t>
            </a:r>
            <a:r>
              <a:rPr lang="cs-CZ" sz="2000" dirty="0">
                <a:sym typeface="Calibri"/>
              </a:rPr>
              <a:t>, “GPS </a:t>
            </a:r>
            <a:r>
              <a:rPr lang="cs-CZ" sz="2000" dirty="0" err="1">
                <a:sym typeface="Calibri"/>
              </a:rPr>
              <a:t>Block</a:t>
            </a:r>
            <a:r>
              <a:rPr lang="cs-CZ" sz="2000" dirty="0">
                <a:sym typeface="Calibri"/>
              </a:rPr>
              <a:t> II/IIA </a:t>
            </a:r>
            <a:r>
              <a:rPr lang="cs-CZ" sz="2000" dirty="0" err="1">
                <a:sym typeface="Calibri"/>
              </a:rPr>
              <a:t>satellite</a:t>
            </a:r>
            <a:r>
              <a:rPr lang="cs-CZ" sz="2000" dirty="0">
                <a:sym typeface="Calibri"/>
              </a:rPr>
              <a:t> (</a:t>
            </a:r>
            <a:r>
              <a:rPr lang="cs-CZ" sz="2000" dirty="0" err="1">
                <a:sym typeface="Calibri"/>
              </a:rPr>
              <a:t>retired</a:t>
            </a:r>
            <a:r>
              <a:rPr lang="cs-CZ" sz="2000" dirty="0">
                <a:sym typeface="Calibri"/>
              </a:rPr>
              <a:t>), ”</a:t>
            </a:r>
            <a:r>
              <a:rPr lang="cs-CZ" sz="2000" dirty="0" err="1">
                <a:sym typeface="Calibri"/>
              </a:rPr>
              <a:t>Official</a:t>
            </a:r>
            <a:r>
              <a:rPr lang="cs-CZ" sz="2000" dirty="0">
                <a:sym typeface="Calibri"/>
              </a:rPr>
              <a:t> U.S. </a:t>
            </a:r>
            <a:r>
              <a:rPr lang="cs-CZ" sz="2000" dirty="0" err="1">
                <a:sym typeface="Calibri"/>
              </a:rPr>
              <a:t>government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information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about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the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Global</a:t>
            </a:r>
            <a:r>
              <a:rPr lang="cs-CZ" sz="2000" dirty="0">
                <a:sym typeface="Calibri"/>
              </a:rPr>
              <a:t> Positioning </a:t>
            </a:r>
            <a:r>
              <a:rPr lang="cs-CZ" sz="2000" dirty="0" err="1">
                <a:sym typeface="Calibri"/>
              </a:rPr>
              <a:t>System</a:t>
            </a:r>
            <a:r>
              <a:rPr lang="cs-CZ" sz="2000" dirty="0">
                <a:sym typeface="Calibri"/>
              </a:rPr>
              <a:t> (GPS) and </a:t>
            </a:r>
            <a:r>
              <a:rPr lang="cs-CZ" sz="2000" dirty="0" err="1">
                <a:sym typeface="Calibri"/>
              </a:rPr>
              <a:t>related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topics</a:t>
            </a:r>
            <a:r>
              <a:rPr lang="cs-CZ" sz="2000" dirty="0">
                <a:sym typeface="Calibri"/>
              </a:rPr>
              <a:t>, Jan. 6,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https://www.gps.gov/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multimedia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[6] United </a:t>
            </a:r>
            <a:r>
              <a:rPr lang="cs-CZ" sz="2000" dirty="0" err="1">
                <a:sym typeface="Calibri"/>
              </a:rPr>
              <a:t>States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Space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Force</a:t>
            </a:r>
            <a:r>
              <a:rPr lang="cs-CZ" sz="2000" dirty="0">
                <a:sym typeface="Calibri"/>
              </a:rPr>
              <a:t>, GPS </a:t>
            </a:r>
            <a:r>
              <a:rPr lang="cs-CZ" sz="2000" dirty="0" err="1">
                <a:sym typeface="Calibri"/>
              </a:rPr>
              <a:t>Satellite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System</a:t>
            </a:r>
            <a:r>
              <a:rPr lang="cs-CZ" sz="2000" dirty="0">
                <a:sym typeface="Calibri"/>
              </a:rPr>
              <a:t>, Mar. 11, 2015.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SpaceForceDoD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/status/575492141167697921/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[7] G. </a:t>
            </a:r>
            <a:r>
              <a:rPr lang="cs-CZ" sz="2000" dirty="0" err="1">
                <a:sym typeface="Calibri"/>
              </a:rPr>
              <a:t>Venturini</a:t>
            </a:r>
            <a:r>
              <a:rPr lang="cs-CZ" sz="2000" dirty="0">
                <a:sym typeface="Calibri"/>
              </a:rPr>
              <a:t>, GPS </a:t>
            </a:r>
            <a:r>
              <a:rPr lang="cs-CZ" sz="2000" dirty="0" err="1">
                <a:sym typeface="Calibri"/>
              </a:rPr>
              <a:t>Devices</a:t>
            </a:r>
            <a:r>
              <a:rPr lang="cs-CZ" sz="2000" dirty="0">
                <a:sym typeface="Calibri"/>
              </a:rPr>
              <a:t>, Dec. 11, 2020.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https://www.tecnologia-informatica.com/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-es-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como-funciona-aplicaciones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[8] J. Stevens, J. M. Smith, R. A. </a:t>
            </a:r>
            <a:r>
              <a:rPr lang="cs-CZ" sz="2000" dirty="0" err="1">
                <a:sym typeface="Calibri"/>
              </a:rPr>
              <a:t>Bianchetti</a:t>
            </a:r>
            <a:r>
              <a:rPr lang="cs-CZ" sz="2000" dirty="0">
                <a:sym typeface="Calibri"/>
              </a:rPr>
              <a:t> “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GPS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receivers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calculate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distance as a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function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of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the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difference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in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time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of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broadcast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and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reception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of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a GPS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signal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. Distance = speed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of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light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x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time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sz="2000" dirty="0" err="1">
                <a:solidFill>
                  <a:srgbClr val="000000"/>
                </a:solidFill>
                <a:sym typeface="Calibri"/>
              </a:rPr>
              <a:t>difference</a:t>
            </a:r>
            <a:r>
              <a:rPr lang="cs-CZ" sz="2000" dirty="0">
                <a:sym typeface="Calibri"/>
              </a:rPr>
              <a:t>,” </a:t>
            </a:r>
            <a:r>
              <a:rPr lang="cs-CZ" sz="2000" dirty="0" err="1">
                <a:sym typeface="Calibri"/>
              </a:rPr>
              <a:t>PennState</a:t>
            </a:r>
            <a:r>
              <a:rPr lang="cs-CZ" sz="2000" dirty="0">
                <a:sym typeface="Calibri"/>
              </a:rPr>
              <a:t>, 2020.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https://www.e-education.psu.edu/geog160/node/1923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[9] BBC, “</a:t>
            </a:r>
            <a:r>
              <a:rPr lang="cs-CZ" sz="2000" dirty="0" err="1">
                <a:sym typeface="Calibri"/>
              </a:rPr>
              <a:t>How</a:t>
            </a:r>
            <a:r>
              <a:rPr lang="cs-CZ" sz="2000" dirty="0">
                <a:sym typeface="Calibri"/>
              </a:rPr>
              <a:t> GPS </a:t>
            </a:r>
            <a:r>
              <a:rPr lang="cs-CZ" sz="2000" dirty="0" err="1">
                <a:sym typeface="Calibri"/>
              </a:rPr>
              <a:t>works</a:t>
            </a:r>
            <a:r>
              <a:rPr lang="cs-CZ" sz="2000" dirty="0">
                <a:sym typeface="Calibri"/>
              </a:rPr>
              <a:t>,” May. 2, 2000.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http://news.bbc.co.uk/2/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/science/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nature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/733292.stm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[10] T. </a:t>
            </a:r>
            <a:r>
              <a:rPr lang="cs-CZ" sz="2000" dirty="0" err="1">
                <a:sym typeface="Calibri"/>
              </a:rPr>
              <a:t>Gunther</a:t>
            </a:r>
            <a:r>
              <a:rPr lang="cs-CZ" sz="2000" dirty="0">
                <a:sym typeface="Calibri"/>
              </a:rPr>
              <a:t>, “</a:t>
            </a:r>
            <a:r>
              <a:rPr lang="cs-CZ" sz="2000" dirty="0" err="1">
                <a:sym typeface="Calibri"/>
              </a:rPr>
              <a:t>Triangulation</a:t>
            </a:r>
            <a:r>
              <a:rPr lang="cs-CZ" sz="2000" dirty="0">
                <a:sym typeface="Calibri"/>
              </a:rPr>
              <a:t>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https://www.nationalgeographic.org/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triangulation-sized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[11]</a:t>
            </a:r>
            <a:r>
              <a:rPr lang="cs-CZ" sz="2000" u="sng" dirty="0">
                <a:solidFill>
                  <a:srgbClr val="0563C1"/>
                </a:solidFill>
                <a:sym typeface="Calibri"/>
              </a:rPr>
              <a:t> </a:t>
            </a:r>
            <a:r>
              <a:rPr lang="cs-CZ" sz="2000" b="0" dirty="0" err="1">
                <a:sym typeface="Calibri"/>
              </a:rPr>
              <a:t>Fly</a:t>
            </a:r>
            <a:r>
              <a:rPr lang="cs-CZ" sz="2000" b="0" dirty="0">
                <a:sym typeface="Calibri"/>
              </a:rPr>
              <a:t> </a:t>
            </a:r>
            <a:r>
              <a:rPr lang="cs-CZ" sz="2000" b="0" dirty="0" err="1">
                <a:sym typeface="Calibri"/>
              </a:rPr>
              <a:t>Spain</a:t>
            </a:r>
            <a:r>
              <a:rPr lang="cs-CZ" sz="2000" b="0" dirty="0">
                <a:sym typeface="Calibri"/>
              </a:rPr>
              <a:t> Paragliding </a:t>
            </a:r>
            <a:r>
              <a:rPr lang="cs-CZ" sz="2000" b="0" dirty="0" err="1">
                <a:sym typeface="Calibri"/>
              </a:rPr>
              <a:t>School</a:t>
            </a:r>
            <a:r>
              <a:rPr lang="cs-CZ" sz="2000" dirty="0">
                <a:sym typeface="Calibri"/>
              </a:rPr>
              <a:t> , “</a:t>
            </a:r>
            <a:r>
              <a:rPr lang="cs-CZ" sz="2000" dirty="0" err="1">
                <a:sym typeface="Calibri"/>
              </a:rPr>
              <a:t>Syride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Sys</a:t>
            </a:r>
            <a:r>
              <a:rPr lang="cs-CZ" sz="2000" dirty="0">
                <a:sym typeface="Calibri"/>
              </a:rPr>
              <a:t> GPS,”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https://www.flyspain.co.uk/shop/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syride-sys-gps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[12] </a:t>
            </a:r>
            <a:r>
              <a:rPr lang="cs-CZ" sz="2000" dirty="0" err="1">
                <a:sym typeface="Calibri"/>
              </a:rPr>
              <a:t>Valtameter</a:t>
            </a:r>
            <a:r>
              <a:rPr lang="cs-CZ" sz="2000" dirty="0">
                <a:sym typeface="Calibri"/>
              </a:rPr>
              <a:t> Ltd., “</a:t>
            </a:r>
            <a:r>
              <a:rPr lang="cs-CZ" sz="2000" dirty="0" err="1">
                <a:sym typeface="Calibri"/>
              </a:rPr>
              <a:t>Underwater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Navigation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Solution</a:t>
            </a:r>
            <a:r>
              <a:rPr lang="cs-CZ" sz="2000" dirty="0">
                <a:sym typeface="Calibri"/>
              </a:rPr>
              <a:t>,” , 2018.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http://allecoproducts.fi/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[13] AnglersHookup.com, “ISLA </a:t>
            </a:r>
            <a:r>
              <a:rPr lang="cs-CZ" sz="2000" dirty="0" err="1">
                <a:sym typeface="Calibri"/>
              </a:rPr>
              <a:t>Mapping</a:t>
            </a:r>
            <a:r>
              <a:rPr lang="cs-CZ" sz="2000" dirty="0">
                <a:sym typeface="Calibri"/>
              </a:rPr>
              <a:t>/Florida Marine </a:t>
            </a:r>
            <a:r>
              <a:rPr lang="cs-CZ" sz="2000" dirty="0" err="1">
                <a:sym typeface="Calibri"/>
              </a:rPr>
              <a:t>Tracks</a:t>
            </a:r>
            <a:r>
              <a:rPr lang="cs-CZ" sz="2000" dirty="0">
                <a:sym typeface="Calibri"/>
              </a:rPr>
              <a:t>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https://anglershookup.com/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listing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isla-mapping-florida-marine-tracks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[14] </a:t>
            </a:r>
            <a:r>
              <a:rPr lang="cs-CZ" sz="2000" dirty="0" err="1">
                <a:sym typeface="Calibri"/>
              </a:rPr>
              <a:t>Precision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Agriculture</a:t>
            </a:r>
            <a:r>
              <a:rPr lang="cs-CZ" sz="2000" dirty="0">
                <a:sym typeface="Calibri"/>
              </a:rPr>
              <a:t>, </a:t>
            </a:r>
            <a:r>
              <a:rPr lang="cs-CZ" sz="2000" dirty="0" err="1">
                <a:sym typeface="Calibri"/>
              </a:rPr>
              <a:t>Farmers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now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Using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Satellites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for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Ease</a:t>
            </a:r>
            <a:r>
              <a:rPr lang="cs-CZ" sz="2000" dirty="0">
                <a:sym typeface="Calibri"/>
              </a:rPr>
              <a:t> and </a:t>
            </a:r>
            <a:r>
              <a:rPr lang="cs-CZ" sz="2000" dirty="0" err="1">
                <a:sym typeface="Calibri"/>
              </a:rPr>
              <a:t>Precision</a:t>
            </a:r>
            <a:r>
              <a:rPr lang="cs-CZ" sz="2000" dirty="0">
                <a:sym typeface="Calibri"/>
              </a:rPr>
              <a:t>, </a:t>
            </a:r>
            <a:r>
              <a:rPr lang="cs-CZ" sz="2000" dirty="0" err="1">
                <a:sym typeface="Calibri"/>
              </a:rPr>
              <a:t>Feb</a:t>
            </a:r>
            <a:r>
              <a:rPr lang="cs-CZ" sz="2000" dirty="0">
                <a:sym typeface="Calibri"/>
              </a:rPr>
              <a:t>. 4, 2014.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https://precisionagricultu.re/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satellites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-make-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farming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easier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-and-more-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precise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[15] Focus Technology Co., Ltd, “Professional </a:t>
            </a:r>
            <a:r>
              <a:rPr lang="cs-CZ" sz="2000" dirty="0" err="1">
                <a:sym typeface="Calibri"/>
              </a:rPr>
              <a:t>Fish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Finder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Manufacturing</a:t>
            </a:r>
            <a:r>
              <a:rPr lang="cs-CZ" sz="2000" dirty="0">
                <a:sym typeface="Calibri"/>
              </a:rPr>
              <a:t> Pioneer in </a:t>
            </a:r>
            <a:r>
              <a:rPr lang="cs-CZ" sz="2000" dirty="0" err="1">
                <a:sym typeface="Calibri"/>
              </a:rPr>
              <a:t>China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Since</a:t>
            </a:r>
            <a:r>
              <a:rPr lang="cs-CZ" sz="2000" dirty="0">
                <a:sym typeface="Calibri"/>
              </a:rPr>
              <a:t> 2003,”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https://luckyproducts.en.made-in-china.com/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cNBmivbSrDVa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/China-All-Water-Type-Usage-GPS-Fishing-Equipment.html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[16] </a:t>
            </a:r>
            <a:r>
              <a:rPr lang="cs-CZ" sz="2000" dirty="0" err="1">
                <a:sym typeface="Calibri"/>
              </a:rPr>
              <a:t>Shutterstock</a:t>
            </a:r>
            <a:r>
              <a:rPr lang="cs-CZ" sz="2000" dirty="0">
                <a:sym typeface="Calibri"/>
              </a:rPr>
              <a:t> Inc., “Navigační systém. GPS na bílém izolovaném pozadí. 3d,”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https://www.shutterstock.com/cs/image-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illustration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/navigation-system-gps-on-white-isolated-82885174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[17] </a:t>
            </a:r>
            <a:r>
              <a:rPr lang="cs-CZ" sz="2000" dirty="0" err="1">
                <a:sym typeface="Calibri"/>
              </a:rPr>
              <a:t>Garmin</a:t>
            </a:r>
            <a:r>
              <a:rPr lang="cs-CZ" sz="2000" dirty="0">
                <a:sym typeface="Calibri"/>
              </a:rPr>
              <a:t> Česká republika, “</a:t>
            </a:r>
            <a:r>
              <a:rPr lang="cs-CZ" sz="2000" dirty="0" err="1">
                <a:sym typeface="Calibri"/>
              </a:rPr>
              <a:t>Garmin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eTrex</a:t>
            </a:r>
            <a:r>
              <a:rPr lang="cs-CZ" sz="2000" dirty="0">
                <a:sym typeface="Calibri"/>
              </a:rPr>
              <a:t> 10,” 2018.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https://www.garmin.cz/garmin-etrex-10/12933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[18] Aircraft </a:t>
            </a:r>
            <a:r>
              <a:rPr lang="cs-CZ" sz="2000" dirty="0" err="1">
                <a:sym typeface="Calibri"/>
              </a:rPr>
              <a:t>Spruce</a:t>
            </a:r>
            <a:r>
              <a:rPr lang="cs-CZ" sz="2000" dirty="0">
                <a:sym typeface="Calibri"/>
              </a:rPr>
              <a:t>, “ADVENTURE PILOT </a:t>
            </a:r>
            <a:r>
              <a:rPr lang="cs-CZ" sz="2000" dirty="0" err="1">
                <a:sym typeface="Calibri"/>
              </a:rPr>
              <a:t>iFLY</a:t>
            </a:r>
            <a:r>
              <a:rPr lang="cs-CZ" sz="2000" dirty="0">
                <a:sym typeface="Calibri"/>
              </a:rPr>
              <a:t> 740B TOUCHSCREEN GPS MOVING MAP,” 2017.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https://www.aircraftspruce.com/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catalog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avpages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/ifly740gps11-15662.php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[19] </a:t>
            </a:r>
            <a:r>
              <a:rPr lang="cs-CZ" sz="2000" dirty="0" err="1">
                <a:sym typeface="Calibri"/>
              </a:rPr>
              <a:t>Garmin</a:t>
            </a:r>
            <a:r>
              <a:rPr lang="cs-CZ" sz="2000" dirty="0">
                <a:sym typeface="Calibri"/>
              </a:rPr>
              <a:t> Česká republika, “</a:t>
            </a:r>
            <a:r>
              <a:rPr lang="cs-CZ" sz="2000" dirty="0" err="1">
                <a:sym typeface="Calibri"/>
              </a:rPr>
              <a:t>Garmin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Edge</a:t>
            </a:r>
            <a:r>
              <a:rPr lang="cs-CZ" sz="2000" dirty="0">
                <a:sym typeface="Calibri"/>
              </a:rPr>
              <a:t> 530 PRO MTB </a:t>
            </a:r>
            <a:r>
              <a:rPr lang="cs-CZ" sz="2000" dirty="0" err="1">
                <a:sym typeface="Calibri"/>
              </a:rPr>
              <a:t>Bundle</a:t>
            </a:r>
            <a:r>
              <a:rPr lang="cs-CZ" sz="2000" dirty="0">
                <a:sym typeface="Calibri"/>
              </a:rPr>
              <a:t>,” 2018.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https://www.garmin.cz/garmin-edge-530-pro-mtb-bundle/80418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[20] </a:t>
            </a:r>
            <a:r>
              <a:rPr lang="cs-CZ" sz="2000" dirty="0" err="1">
                <a:sym typeface="Calibri"/>
              </a:rPr>
              <a:t>Lezyne</a:t>
            </a:r>
            <a:r>
              <a:rPr lang="cs-CZ" sz="2000" dirty="0">
                <a:sym typeface="Calibri"/>
              </a:rPr>
              <a:t>, “</a:t>
            </a:r>
            <a:r>
              <a:rPr lang="cs-CZ" sz="2000" dirty="0" err="1">
                <a:sym typeface="Calibri"/>
              </a:rPr>
              <a:t>Micro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Color</a:t>
            </a:r>
            <a:r>
              <a:rPr lang="cs-CZ" sz="2000" dirty="0">
                <a:sym typeface="Calibri"/>
              </a:rPr>
              <a:t> GPS,” 2020.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https://ride.lezyne.com/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/1-gps-microc-v104?_pos=15&amp;_sid=3768abe83&amp;_ss=r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[21] </a:t>
            </a:r>
            <a:r>
              <a:rPr lang="cs-CZ" sz="2000" dirty="0" err="1">
                <a:sym typeface="Calibri"/>
              </a:rPr>
              <a:t>MiTAC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Europe</a:t>
            </a:r>
            <a:r>
              <a:rPr lang="cs-CZ" sz="2000" dirty="0">
                <a:sym typeface="Calibri"/>
              </a:rPr>
              <a:t> Limited, “</a:t>
            </a:r>
            <a:r>
              <a:rPr lang="cs-CZ" sz="2000" dirty="0" err="1">
                <a:sym typeface="Calibri"/>
              </a:rPr>
              <a:t>Mio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Cyclo</a:t>
            </a:r>
            <a:r>
              <a:rPr lang="cs-CZ" sz="2000" dirty="0">
                <a:sym typeface="Calibri"/>
              </a:rPr>
              <a:t> 200,”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https://www.horydoly.cz/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cykliste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/mio-cyclo-200-navigace-pro-cykloturistiku.html?galerie=89532&amp;image=54007#topgallery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[22] </a:t>
            </a:r>
            <a:r>
              <a:rPr lang="cs-CZ" sz="2000" dirty="0" err="1">
                <a:sym typeface="Calibri"/>
              </a:rPr>
              <a:t>Locus</a:t>
            </a:r>
            <a:r>
              <a:rPr lang="cs-CZ" sz="2000" dirty="0">
                <a:sym typeface="Calibri"/>
              </a:rPr>
              <a:t>, “</a:t>
            </a:r>
            <a:r>
              <a:rPr lang="cs-CZ" sz="2000" dirty="0" err="1">
                <a:sym typeface="Calibri"/>
              </a:rPr>
              <a:t>Offline</a:t>
            </a:r>
            <a:r>
              <a:rPr lang="cs-CZ" sz="2000" dirty="0">
                <a:sym typeface="Calibri"/>
              </a:rPr>
              <a:t> mapy,” 2014.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https://www.locusmap.eu/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hiking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[22] </a:t>
            </a:r>
            <a:r>
              <a:rPr lang="cs-CZ" sz="2000" dirty="0" err="1">
                <a:sym typeface="Calibri"/>
              </a:rPr>
              <a:t>Locus</a:t>
            </a:r>
            <a:r>
              <a:rPr lang="cs-CZ" sz="2000" dirty="0">
                <a:sym typeface="Calibri"/>
              </a:rPr>
              <a:t>, “GPS,” 2014.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https://www.locusmap.eu/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hiking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[23] </a:t>
            </a:r>
            <a:r>
              <a:rPr lang="cs-CZ" sz="2000" dirty="0" err="1">
                <a:sym typeface="Calibri"/>
              </a:rPr>
              <a:t>TechTablets</a:t>
            </a:r>
            <a:r>
              <a:rPr lang="cs-CZ" sz="2000" dirty="0">
                <a:sym typeface="Calibri"/>
              </a:rPr>
              <a:t>, “</a:t>
            </a:r>
            <a:r>
              <a:rPr lang="cs-CZ" sz="2000" dirty="0" err="1">
                <a:sym typeface="Calibri"/>
              </a:rPr>
              <a:t>Xiami</a:t>
            </a:r>
            <a:r>
              <a:rPr lang="cs-CZ" sz="2000" dirty="0">
                <a:sym typeface="Calibri"/>
              </a:rPr>
              <a:t> Mi 8 </a:t>
            </a:r>
            <a:r>
              <a:rPr lang="cs-CZ" sz="2000" dirty="0" err="1">
                <a:sym typeface="Calibri"/>
              </a:rPr>
              <a:t>Dual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Frequency</a:t>
            </a:r>
            <a:r>
              <a:rPr lang="cs-CZ" sz="2000" dirty="0">
                <a:sym typeface="Calibri"/>
              </a:rPr>
              <a:t> GPS </a:t>
            </a:r>
            <a:r>
              <a:rPr lang="cs-CZ" sz="2000" dirty="0" err="1">
                <a:sym typeface="Calibri"/>
              </a:rPr>
              <a:t>Better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Than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Others</a:t>
            </a:r>
            <a:r>
              <a:rPr lang="cs-CZ" sz="2000" dirty="0">
                <a:sym typeface="Calibri"/>
              </a:rPr>
              <a:t> Or Marketing </a:t>
            </a:r>
            <a:r>
              <a:rPr lang="cs-CZ" sz="2000" dirty="0" err="1">
                <a:sym typeface="Calibri"/>
              </a:rPr>
              <a:t>Hype</a:t>
            </a:r>
            <a:r>
              <a:rPr lang="cs-CZ" sz="2000" dirty="0">
                <a:sym typeface="Calibri"/>
              </a:rPr>
              <a:t>?,” Jun. 6, 2018.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=ZTEXJHR4tOA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[24] </a:t>
            </a:r>
            <a:r>
              <a:rPr lang="cs-CZ" sz="2000" dirty="0" err="1">
                <a:sym typeface="Calibri"/>
              </a:rPr>
              <a:t>Company</a:t>
            </a:r>
            <a:r>
              <a:rPr lang="cs-CZ" sz="2000" dirty="0">
                <a:sym typeface="Calibri"/>
              </a:rPr>
              <a:t> Oyo-7.Com, “Mini GPS </a:t>
            </a:r>
            <a:r>
              <a:rPr lang="cs-CZ" sz="2000" dirty="0" err="1">
                <a:sym typeface="Calibri"/>
              </a:rPr>
              <a:t>Tracker</a:t>
            </a:r>
            <a:r>
              <a:rPr lang="cs-CZ" sz="2000" dirty="0">
                <a:sym typeface="Calibri"/>
              </a:rPr>
              <a:t> Car GSM </a:t>
            </a:r>
            <a:r>
              <a:rPr lang="cs-CZ" sz="2000" dirty="0" err="1">
                <a:sym typeface="Calibri"/>
              </a:rPr>
              <a:t>Tracker</a:t>
            </a:r>
            <a:r>
              <a:rPr lang="cs-CZ" sz="2000" dirty="0">
                <a:sym typeface="Calibri"/>
              </a:rPr>
              <a:t> GPRS,” 2019.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https://www.owo-7.top/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ProductDetail.aspx?iid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=62060131&amp;pr=23.99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[25] </a:t>
            </a:r>
            <a:r>
              <a:rPr lang="cs-CZ" sz="2000" dirty="0" err="1">
                <a:sym typeface="Calibri"/>
              </a:rPr>
              <a:t>Lazada</a:t>
            </a:r>
            <a:r>
              <a:rPr lang="cs-CZ" sz="2000" dirty="0">
                <a:sym typeface="Calibri"/>
              </a:rPr>
              <a:t>, “Portable Mini Bluetooth </a:t>
            </a:r>
            <a:r>
              <a:rPr lang="cs-CZ" sz="2000" dirty="0" err="1">
                <a:sym typeface="Calibri"/>
              </a:rPr>
              <a:t>Tracker</a:t>
            </a:r>
            <a:r>
              <a:rPr lang="cs-CZ" sz="2000" dirty="0">
                <a:sym typeface="Calibri"/>
              </a:rPr>
              <a:t> GPS </a:t>
            </a:r>
            <a:r>
              <a:rPr lang="cs-CZ" sz="2000" dirty="0" err="1">
                <a:sym typeface="Calibri"/>
              </a:rPr>
              <a:t>Locator</a:t>
            </a:r>
            <a:r>
              <a:rPr lang="cs-CZ" sz="2000" dirty="0">
                <a:sym typeface="Calibri"/>
              </a:rPr>
              <a:t> Anti-</a:t>
            </a:r>
            <a:r>
              <a:rPr lang="cs-CZ" sz="2000" dirty="0" err="1">
                <a:sym typeface="Calibri"/>
              </a:rPr>
              <a:t>lost</a:t>
            </a:r>
            <a:r>
              <a:rPr lang="cs-CZ" sz="2000" dirty="0">
                <a:sym typeface="Calibri"/>
              </a:rPr>
              <a:t> Tag Alarm </a:t>
            </a:r>
            <a:r>
              <a:rPr lang="cs-CZ" sz="2000" dirty="0" err="1">
                <a:sym typeface="Calibri"/>
              </a:rPr>
              <a:t>Tracker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For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Pets</a:t>
            </a:r>
            <a:r>
              <a:rPr lang="cs-CZ" sz="2000" dirty="0">
                <a:sym typeface="Calibri"/>
              </a:rPr>
              <a:t> Dog </a:t>
            </a:r>
            <a:r>
              <a:rPr lang="cs-CZ" sz="2000" dirty="0" err="1">
                <a:sym typeface="Calibri"/>
              </a:rPr>
              <a:t>Cat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Child</a:t>
            </a:r>
            <a:r>
              <a:rPr lang="cs-CZ" sz="2000" dirty="0">
                <a:sym typeface="Calibri"/>
              </a:rPr>
              <a:t> Car </a:t>
            </a:r>
            <a:r>
              <a:rPr lang="cs-CZ" sz="2000" dirty="0" err="1">
                <a:sym typeface="Calibri"/>
              </a:rPr>
              <a:t>Wallet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Pet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Products</a:t>
            </a:r>
            <a:r>
              <a:rPr lang="cs-CZ" sz="2000" dirty="0">
                <a:sym typeface="Calibri"/>
              </a:rPr>
              <a:t>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https://www.lazada.sg/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/portable-mini-bluetooth-tracker-gps-locator-anti-lost-tag-alarm-tracker-for-pets-dog-cat-child-car-wallet-pet-products-i1508402060.html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[26] </a:t>
            </a:r>
            <a:r>
              <a:rPr lang="cs-CZ" sz="2000" dirty="0" err="1">
                <a:sym typeface="Calibri"/>
              </a:rPr>
              <a:t>Lamax</a:t>
            </a:r>
            <a:r>
              <a:rPr lang="cs-CZ" sz="2000" dirty="0">
                <a:sym typeface="Calibri"/>
              </a:rPr>
              <a:t> Electronics, “GPS </a:t>
            </a:r>
            <a:r>
              <a:rPr lang="cs-CZ" sz="2000" dirty="0" err="1">
                <a:sym typeface="Calibri"/>
              </a:rPr>
              <a:t>Locator</a:t>
            </a:r>
            <a:r>
              <a:rPr lang="cs-CZ" sz="2000" dirty="0">
                <a:sym typeface="Calibri"/>
              </a:rPr>
              <a:t>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https://www.lamax-electronics.com/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inteligentni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-elektronika/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gps-locator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[27] </a:t>
            </a:r>
            <a:r>
              <a:rPr lang="cs-CZ" sz="2000" dirty="0" err="1">
                <a:sym typeface="Calibri"/>
              </a:rPr>
              <a:t>ScottHughesPhotography</a:t>
            </a:r>
            <a:r>
              <a:rPr lang="cs-CZ" sz="2000" dirty="0">
                <a:sym typeface="Calibri"/>
              </a:rPr>
              <a:t>, “</a:t>
            </a:r>
            <a:r>
              <a:rPr lang="cs-CZ" sz="2000" dirty="0" err="1">
                <a:sym typeface="Calibri"/>
              </a:rPr>
              <a:t>Marble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Watching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the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Birds</a:t>
            </a:r>
            <a:r>
              <a:rPr lang="cs-CZ" sz="2000" dirty="0">
                <a:sym typeface="Calibri"/>
              </a:rPr>
              <a:t>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https://www.gettyimages.com/detail/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marble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watching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birds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royalty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-free-image/168709369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[28] AGRI-PRECISION, “</a:t>
            </a:r>
            <a:r>
              <a:rPr lang="cs-CZ" sz="2000" dirty="0" err="1">
                <a:sym typeface="Calibri"/>
              </a:rPr>
              <a:t>Leica</a:t>
            </a:r>
            <a:r>
              <a:rPr lang="cs-CZ" sz="2000" dirty="0">
                <a:sym typeface="Calibri"/>
              </a:rPr>
              <a:t> Zeno 20,”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https://www.agri-precision.cz/produkty/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vymerovani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pudnich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-bloku/132-leica-zeno-20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[29] </a:t>
            </a:r>
            <a:r>
              <a:rPr lang="cs-CZ" sz="2000" dirty="0" err="1">
                <a:sym typeface="Calibri"/>
              </a:rPr>
              <a:t>Trimble</a:t>
            </a:r>
            <a:r>
              <a:rPr lang="cs-CZ" sz="2000" dirty="0">
                <a:sym typeface="Calibri"/>
              </a:rPr>
              <a:t> Inc., “</a:t>
            </a:r>
            <a:r>
              <a:rPr lang="cs-CZ" sz="2000" dirty="0" err="1">
                <a:sym typeface="Calibri"/>
              </a:rPr>
              <a:t>Trimble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Geo</a:t>
            </a:r>
            <a:r>
              <a:rPr lang="cs-CZ" sz="2000" dirty="0">
                <a:sym typeface="Calibri"/>
              </a:rPr>
              <a:t> 7X,”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https://geospatial.trimble.com/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-and-</a:t>
            </a:r>
            <a:r>
              <a:rPr lang="cs-CZ" sz="2000" u="sng" dirty="0" err="1">
                <a:solidFill>
                  <a:srgbClr val="0563C1"/>
                </a:solidFill>
                <a:sym typeface="Calibri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solutions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/geo-7x-gnss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[30] </a:t>
            </a:r>
            <a:r>
              <a:rPr lang="cs-CZ" sz="2000" dirty="0">
                <a:solidFill>
                  <a:srgbClr val="000000"/>
                </a:solidFill>
                <a:sym typeface="Calibri"/>
              </a:rPr>
              <a:t>GEO-STAB s.r.o.</a:t>
            </a:r>
            <a:r>
              <a:rPr lang="cs-CZ" sz="2000" dirty="0">
                <a:sym typeface="Calibri"/>
              </a:rPr>
              <a:t>, “TOPCON FC-25A / SOKKIA SHC25,”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https://www.plastmark.cz/topcon-fc-25a-sokkia-shc25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[31] </a:t>
            </a:r>
            <a:r>
              <a:rPr lang="cs-CZ" sz="2000" dirty="0" err="1">
                <a:sym typeface="Calibri"/>
              </a:rPr>
              <a:t>Xpert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Survey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Equipment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Store</a:t>
            </a:r>
            <a:r>
              <a:rPr lang="cs-CZ" sz="2000" dirty="0">
                <a:sym typeface="Calibri"/>
              </a:rPr>
              <a:t>, “</a:t>
            </a:r>
            <a:r>
              <a:rPr lang="cs-CZ" sz="2000" u="sng" strike="noStrike" dirty="0" err="1">
                <a:solidFill>
                  <a:srgbClr val="0563C1"/>
                </a:solidFill>
                <a:sym typeface="Calibri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Topcon</a:t>
            </a:r>
            <a:r>
              <a:rPr lang="cs-CZ" sz="2000" u="sng" strike="noStrike" dirty="0">
                <a:solidFill>
                  <a:srgbClr val="0563C1"/>
                </a:solidFill>
                <a:sym typeface="Calibri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OS-105 </a:t>
            </a:r>
            <a:r>
              <a:rPr lang="cs-CZ" sz="2000" u="sng" strike="noStrike" dirty="0" err="1">
                <a:solidFill>
                  <a:srgbClr val="0563C1"/>
                </a:solidFill>
                <a:sym typeface="Calibri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Compact</a:t>
            </a:r>
            <a:r>
              <a:rPr lang="cs-CZ" sz="2000" u="sng" strike="noStrike" dirty="0">
                <a:solidFill>
                  <a:srgbClr val="0563C1"/>
                </a:solidFill>
                <a:sym typeface="Calibri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000" u="sng" strike="noStrike" dirty="0" err="1">
                <a:solidFill>
                  <a:srgbClr val="0563C1"/>
                </a:solidFill>
                <a:sym typeface="Calibri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Total</a:t>
            </a:r>
            <a:r>
              <a:rPr lang="cs-CZ" sz="2000" u="sng" strike="noStrike" dirty="0">
                <a:solidFill>
                  <a:srgbClr val="0563C1"/>
                </a:solidFill>
                <a:sym typeface="Calibri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Station</a:t>
            </a:r>
            <a:r>
              <a:rPr lang="cs-CZ" sz="2000" dirty="0">
                <a:sym typeface="Calibri"/>
              </a:rPr>
              <a:t>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https://totalstations.co/topcon-os-105-compact-total-station/</a:t>
            </a:r>
            <a:r>
              <a:rPr lang="cs-CZ" sz="2000" dirty="0">
                <a:sym typeface="Calibri"/>
              </a:rPr>
              <a:t>.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[32] PT. GIS GLOBAL, “GPS </a:t>
            </a:r>
            <a:r>
              <a:rPr lang="cs-CZ" sz="2000" dirty="0" err="1">
                <a:sym typeface="Calibri"/>
              </a:rPr>
              <a:t>Geodetic</a:t>
            </a:r>
            <a:r>
              <a:rPr lang="cs-CZ" sz="2000" dirty="0">
                <a:sym typeface="Calibri"/>
              </a:rPr>
              <a:t> </a:t>
            </a:r>
            <a:r>
              <a:rPr lang="cs-CZ" sz="2000" dirty="0" err="1">
                <a:sym typeface="Calibri"/>
              </a:rPr>
              <a:t>Trimble</a:t>
            </a:r>
            <a:r>
              <a:rPr lang="cs-CZ" sz="2000" dirty="0">
                <a:sym typeface="Calibri"/>
              </a:rPr>
              <a:t> R3,”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https://teknologisurvey.com/gps-geodetic-trimble-r3</a:t>
            </a:r>
            <a:r>
              <a:rPr lang="cs-CZ" sz="2000" dirty="0">
                <a:sym typeface="Calibri"/>
              </a:rPr>
              <a:t> 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sz="2000" dirty="0"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000" dirty="0">
                <a:sym typeface="Calibri"/>
              </a:rPr>
              <a:t>[33] </a:t>
            </a:r>
            <a:r>
              <a:rPr lang="cs-CZ" sz="2000" dirty="0" err="1">
                <a:sym typeface="Calibri"/>
              </a:rPr>
              <a:t>Hi</a:t>
            </a:r>
            <a:r>
              <a:rPr lang="cs-CZ" sz="2000" dirty="0">
                <a:sym typeface="Calibri"/>
              </a:rPr>
              <a:t>-Target, iRTK4 GNSS RTK </a:t>
            </a:r>
            <a:r>
              <a:rPr lang="cs-CZ" sz="2000" dirty="0" err="1">
                <a:sym typeface="Calibri"/>
              </a:rPr>
              <a:t>System</a:t>
            </a:r>
            <a:r>
              <a:rPr lang="cs-CZ" sz="2000" dirty="0">
                <a:sym typeface="Calibri"/>
              </a:rPr>
              <a:t>, 2021. [Online]. </a:t>
            </a:r>
            <a:r>
              <a:rPr lang="cs-CZ" sz="2000" u="sng" dirty="0">
                <a:solidFill>
                  <a:srgbClr val="0563C1"/>
                </a:solidFill>
                <a:sym typeface="Calibri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https://en.hi-target.com.cn/irtk4-gnss-rtk-system</a:t>
            </a:r>
            <a:r>
              <a:rPr lang="cs-CZ" sz="2000" dirty="0">
                <a:sym typeface="Calibri"/>
              </a:rPr>
              <a:t>  [</a:t>
            </a:r>
            <a:r>
              <a:rPr lang="cs-CZ" sz="2000" dirty="0" err="1">
                <a:sym typeface="Calibri"/>
              </a:rPr>
              <a:t>Accessed</a:t>
            </a:r>
            <a:r>
              <a:rPr lang="cs-CZ" sz="2000" dirty="0">
                <a:sym typeface="Calibri"/>
              </a:rPr>
              <a:t>: 19. Mar, 2021].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2" descr="Obsah obrázku kreslení&#10;&#10;Popis byl vytvořen automatick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13652" y="927967"/>
            <a:ext cx="5760000" cy="32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 txBox="1"/>
          <p:nvPr/>
        </p:nvSpPr>
        <p:spPr>
          <a:xfrm>
            <a:off x="2261545" y="4771250"/>
            <a:ext cx="78921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https://create.kahoot.it/v2/share/gps/5a6f24f3-5809-46b0-979e-062c5bb14e9a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Co je GNSS?</a:t>
            </a:r>
            <a:endParaRPr b="1"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446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66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9200" dirty="0"/>
              <a:t>Souhrnné označení pro polohové systémy je </a:t>
            </a:r>
            <a:r>
              <a:rPr lang="cs-CZ" sz="9200" b="1" dirty="0"/>
              <a:t>GNSS (Globální navigační satelitní systémy), </a:t>
            </a:r>
            <a:r>
              <a:rPr lang="cs-CZ" sz="9200" dirty="0"/>
              <a:t>v obecné mluvě se však ustálilo označení GPS, přestože existují další systémy:</a:t>
            </a:r>
            <a:endParaRPr sz="9200" dirty="0"/>
          </a:p>
          <a:p>
            <a:pPr marL="685800" lvl="1" indent="-248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9200" dirty="0">
                <a:latin typeface="Roboto" panose="02000000000000000000" pitchFamily="2" charset="0"/>
                <a:ea typeface="Roboto" panose="02000000000000000000" pitchFamily="2" charset="0"/>
              </a:rPr>
              <a:t>Galileo (EU)</a:t>
            </a:r>
            <a:endParaRPr sz="9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48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9200" dirty="0">
                <a:latin typeface="Roboto" panose="02000000000000000000" pitchFamily="2" charset="0"/>
                <a:ea typeface="Roboto" panose="02000000000000000000" pitchFamily="2" charset="0"/>
              </a:rPr>
              <a:t>GLONASS (Rusko)</a:t>
            </a:r>
            <a:endParaRPr sz="9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48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9200" dirty="0" err="1">
                <a:latin typeface="Roboto" panose="02000000000000000000" pitchFamily="2" charset="0"/>
                <a:ea typeface="Roboto" panose="02000000000000000000" pitchFamily="2" charset="0"/>
              </a:rPr>
              <a:t>BeiDou</a:t>
            </a:r>
            <a:r>
              <a:rPr lang="cs-CZ" sz="9200" dirty="0">
                <a:latin typeface="Roboto" panose="02000000000000000000" pitchFamily="2" charset="0"/>
                <a:ea typeface="Roboto" panose="02000000000000000000" pitchFamily="2" charset="0"/>
              </a:rPr>
              <a:t> (Čína)</a:t>
            </a:r>
            <a:endParaRPr sz="9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48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9200" dirty="0">
                <a:latin typeface="Roboto" panose="02000000000000000000" pitchFamily="2" charset="0"/>
                <a:ea typeface="Roboto" panose="02000000000000000000" pitchFamily="2" charset="0"/>
              </a:rPr>
              <a:t>IRNSS (Indie)</a:t>
            </a:r>
            <a:endParaRPr sz="9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482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9200" dirty="0">
                <a:latin typeface="Roboto" panose="02000000000000000000" pitchFamily="2" charset="0"/>
                <a:ea typeface="Roboto" panose="02000000000000000000" pitchFamily="2" charset="0"/>
              </a:rPr>
              <a:t>Doris (Francie)</a:t>
            </a:r>
            <a:endParaRPr sz="9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2266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9200" dirty="0"/>
              <a:t>Známější </a:t>
            </a:r>
            <a:r>
              <a:rPr lang="cs-CZ" sz="9200" b="1" dirty="0"/>
              <a:t>GPS </a:t>
            </a:r>
            <a:r>
              <a:rPr lang="cs-CZ" sz="9200" dirty="0"/>
              <a:t>(</a:t>
            </a:r>
            <a:r>
              <a:rPr lang="cs-CZ" sz="9200" dirty="0" err="1"/>
              <a:t>Global</a:t>
            </a:r>
            <a:r>
              <a:rPr lang="cs-CZ" sz="9200" dirty="0"/>
              <a:t> Positioning </a:t>
            </a:r>
            <a:r>
              <a:rPr lang="cs-CZ" sz="9200" dirty="0" err="1"/>
              <a:t>System</a:t>
            </a:r>
            <a:r>
              <a:rPr lang="cs-CZ" sz="9200" dirty="0"/>
              <a:t>) je globální družicový polohový systém </a:t>
            </a:r>
            <a:r>
              <a:rPr lang="cs-CZ" sz="9200" b="1" dirty="0"/>
              <a:t>vlastněný USA</a:t>
            </a:r>
            <a:r>
              <a:rPr lang="cs-CZ" sz="9200" dirty="0"/>
              <a:t> a vznikl pro </a:t>
            </a:r>
            <a:r>
              <a:rPr lang="cs-CZ" sz="9200" b="1" dirty="0"/>
              <a:t>vojenské účely</a:t>
            </a:r>
            <a:endParaRPr sz="9200" b="1" dirty="0"/>
          </a:p>
          <a:p>
            <a:pPr marL="228600" lvl="0" indent="-2266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9200" dirty="0"/>
              <a:t>Obecně se jedná o </a:t>
            </a:r>
            <a:r>
              <a:rPr lang="cs-CZ" sz="9200" b="1" dirty="0"/>
              <a:t>službu, technologie umožňující </a:t>
            </a:r>
            <a:r>
              <a:rPr lang="cs-CZ" sz="9200" dirty="0"/>
              <a:t>elektronickým přijímačem </a:t>
            </a:r>
            <a:r>
              <a:rPr lang="cs-CZ" sz="9200" b="1" dirty="0"/>
              <a:t>pomocí signálu z družic určit s velkou přesností polohu na povrchu Země</a:t>
            </a:r>
            <a:endParaRPr sz="9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9787"/>
              <a:buNone/>
            </a:pPr>
            <a:endParaRPr sz="9200"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08" name="Google Shape;108;p3" descr="Obsah obrázku stůl, světlo, vsedě, zelená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686" y="2203206"/>
            <a:ext cx="329565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Princip určení polohy systému GPS</a:t>
            </a:r>
            <a:endParaRPr b="1" dirty="0"/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395" y="1627101"/>
            <a:ext cx="6218953" cy="46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9"/>
          <p:cNvGrpSpPr/>
          <p:nvPr/>
        </p:nvGrpSpPr>
        <p:grpSpPr>
          <a:xfrm>
            <a:off x="296280" y="1627101"/>
            <a:ext cx="5226074" cy="4680000"/>
            <a:chOff x="296280" y="1627101"/>
            <a:chExt cx="5226074" cy="4680000"/>
          </a:xfrm>
        </p:grpSpPr>
        <p:pic>
          <p:nvPicPr>
            <p:cNvPr id="118" name="Google Shape;118;p9"/>
            <p:cNvPicPr preferRelativeResize="0"/>
            <p:nvPr/>
          </p:nvPicPr>
          <p:blipFill rotWithShape="1">
            <a:blip r:embed="rId4">
              <a:alphaModFix/>
            </a:blip>
            <a:srcRect t="6718"/>
            <a:stretch/>
          </p:blipFill>
          <p:spPr>
            <a:xfrm>
              <a:off x="296280" y="1627101"/>
              <a:ext cx="5226074" cy="46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9"/>
            <p:cNvSpPr/>
            <p:nvPr/>
          </p:nvSpPr>
          <p:spPr>
            <a:xfrm>
              <a:off x="296280" y="4833257"/>
              <a:ext cx="4980081" cy="1473844"/>
            </a:xfrm>
            <a:prstGeom prst="rect">
              <a:avLst/>
            </a:prstGeom>
            <a:solidFill>
              <a:srgbClr val="043264"/>
            </a:solidFill>
            <a:ln w="12700" cap="flat" cmpd="sng">
              <a:solidFill>
                <a:srgbClr val="04326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120" name="Google Shape;120;p9"/>
            <p:cNvSpPr txBox="1"/>
            <p:nvPr/>
          </p:nvSpPr>
          <p:spPr>
            <a:xfrm>
              <a:off x="296280" y="4970014"/>
              <a:ext cx="5226073" cy="116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750" b="1" i="0" u="none" strike="noStrike" cap="none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  <a:sym typeface="Calibri"/>
                </a:rPr>
                <a:t>Zemi kontinuálně  obíhá 24 družic, přičemž z jednoho bodu jsou vždy pozorovatelné alespoň 4. GPS přijímač dostává signál vyslaný družicemi a principem triangulace určí přesnou polohu.</a:t>
              </a:r>
              <a:endParaRPr sz="175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Princip určení polohy </a:t>
            </a:r>
            <a:endParaRPr b="1" dirty="0"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Družice obíhají Zemi na </a:t>
            </a:r>
            <a:r>
              <a:rPr lang="cs-CZ" b="1" dirty="0"/>
              <a:t>6 oběžných drahách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Oběžné dráhy se od sebe odklánějí o 60°, </a:t>
            </a:r>
            <a:r>
              <a:rPr lang="cs-CZ" b="1" dirty="0"/>
              <a:t>na jedné oběžné dráze </a:t>
            </a:r>
            <a:r>
              <a:rPr lang="cs-CZ" dirty="0"/>
              <a:t>se pohybuje </a:t>
            </a:r>
            <a:r>
              <a:rPr lang="cs-CZ" b="1" dirty="0"/>
              <a:t>4–5 družic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Jeden oběh trvá družici </a:t>
            </a:r>
            <a:r>
              <a:rPr lang="cs-CZ" b="1" dirty="0"/>
              <a:t>12 hodin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Systém GPS pracuje jednosměrně – družice vysílají, pozemské stanice přijímají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334211118_0_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Co je GNSS?</a:t>
            </a:r>
            <a:endParaRPr b="1" dirty="0"/>
          </a:p>
        </p:txBody>
      </p:sp>
      <p:sp>
        <p:nvSpPr>
          <p:cNvPr id="134" name="Google Shape;134;gf334211118_0_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3000" dirty="0"/>
              <a:t>Výhody</a:t>
            </a:r>
            <a:endParaRPr sz="2600" dirty="0"/>
          </a:p>
        </p:txBody>
      </p:sp>
      <p:sp>
        <p:nvSpPr>
          <p:cNvPr id="135" name="Google Shape;135;gf334211118_0_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</p:txBody>
      </p:sp>
      <p:sp>
        <p:nvSpPr>
          <p:cNvPr id="136" name="Google Shape;136;gf334211118_0_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3000" dirty="0"/>
              <a:t>Nevýhody</a:t>
            </a:r>
            <a:endParaRPr sz="2600" dirty="0"/>
          </a:p>
        </p:txBody>
      </p:sp>
      <p:sp>
        <p:nvSpPr>
          <p:cNvPr id="139" name="Google Shape;139;gf334211118_0_0"/>
          <p:cNvSpPr txBox="1">
            <a:spLocks noGrp="1"/>
          </p:cNvSpPr>
          <p:nvPr>
            <p:ph type="body" idx="2"/>
          </p:nvPr>
        </p:nvSpPr>
        <p:spPr>
          <a:xfrm>
            <a:off x="6162388" y="2506250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 b="1" dirty="0"/>
              <a:t> </a:t>
            </a:r>
            <a:endParaRPr sz="3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Co je GNSS?</a:t>
            </a:r>
            <a:endParaRPr b="1"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3000" dirty="0"/>
              <a:t>Výhody</a:t>
            </a:r>
            <a:endParaRPr sz="2600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Nepřetržitý chod 24 h denně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Nezávislé na počasí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Přesnost až cm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Není nutná přímá viditelnost na místo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Téměř kdekoli na zemském povrchu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3D souřadnice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Rychlost</a:t>
            </a:r>
            <a:endParaRPr dirty="0"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3000" dirty="0"/>
              <a:t>Nevýhody</a:t>
            </a:r>
            <a:endParaRPr sz="2600" dirty="0"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Nutná přímá viditelnost na družice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Nemožnost měření v podzemí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Problémy s měřením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Husté porosty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Zástavba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Interiéry </a:t>
            </a: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budov</a:t>
            </a:r>
            <a:endParaRPr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cs-CZ" sz="2200" dirty="0">
                <a:latin typeface="Roboto" panose="02000000000000000000" pitchFamily="2" charset="0"/>
                <a:ea typeface="Roboto" panose="02000000000000000000" pitchFamily="2" charset="0"/>
              </a:rPr>
              <a:t>Tunely</a:t>
            </a:r>
            <a:endParaRPr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 descr="Obsah obrázku objekt, různé, mobilní telefon, telefon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2818" y="3636947"/>
            <a:ext cx="36000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Složení systémů GNSS </a:t>
            </a:r>
            <a:endParaRPr b="1" dirty="0"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925972" cy="451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5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Kosmický segment</a:t>
            </a:r>
            <a:endParaRPr dirty="0"/>
          </a:p>
          <a:p>
            <a:pPr marL="6858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Aktivní umělé družice Země na téměř kruhových oběžných drahách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2952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Řídicí a kontrolní segment</a:t>
            </a:r>
            <a:endParaRPr dirty="0"/>
          </a:p>
          <a:p>
            <a:pPr marL="6858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Na Zemi - velitelství (Los Angeles, USA)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2952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Uživatelský segment</a:t>
            </a:r>
            <a:endParaRPr dirty="0"/>
          </a:p>
          <a:p>
            <a:pPr marL="6858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Uživatelé + přístroje + software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2952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/>
              <a:t>Podpůrný segment</a:t>
            </a:r>
            <a:endParaRPr dirty="0"/>
          </a:p>
          <a:p>
            <a:pPr marL="6858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Systémy zvyšující v reálném čase základní přesnost GPS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3985" y="1099625"/>
            <a:ext cx="2286000" cy="224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cs-CZ" b="1" dirty="0">
                <a:latin typeface="Sansation" panose="02000000000000000000" pitchFamily="2" charset="0"/>
                <a:ea typeface="Franklin Gothic"/>
                <a:cs typeface="Franklin Gothic"/>
                <a:sym typeface="Franklin Gothic"/>
              </a:rPr>
              <a:t>V jakých oblastech se GNSS využívá?</a:t>
            </a:r>
            <a:endParaRPr b="1" dirty="0"/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cs-CZ" sz="3600" b="1" dirty="0"/>
              <a:t> </a:t>
            </a:r>
            <a:endParaRPr sz="3600" b="1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sz="3600" b="1" dirty="0"/>
              <a:t> </a:t>
            </a:r>
            <a:endParaRPr sz="3600" b="1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sz="3600" b="1" dirty="0"/>
              <a:t> </a:t>
            </a:r>
            <a:endParaRPr sz="3600" b="1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sz="3600" b="1" dirty="0"/>
              <a:t> </a:t>
            </a:r>
            <a:endParaRPr sz="3600" b="1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sz="3600" b="1" dirty="0"/>
              <a:t> </a:t>
            </a:r>
            <a:endParaRPr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2693</Words>
  <Application>Microsoft Office PowerPoint</Application>
  <PresentationFormat>Širokoúhlá obrazovka</PresentationFormat>
  <Paragraphs>202</Paragraphs>
  <Slides>21</Slides>
  <Notes>21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Franklin Gothic</vt:lpstr>
      <vt:lpstr>Calibri</vt:lpstr>
      <vt:lpstr>Arial</vt:lpstr>
      <vt:lpstr>Sansation</vt:lpstr>
      <vt:lpstr>Roboto</vt:lpstr>
      <vt:lpstr>Motiv Office</vt:lpstr>
      <vt:lpstr>GNSS</vt:lpstr>
      <vt:lpstr>Co je GNSS?</vt:lpstr>
      <vt:lpstr>Co je GNSS?</vt:lpstr>
      <vt:lpstr>Princip určení polohy systému GPS</vt:lpstr>
      <vt:lpstr>Princip určení polohy </vt:lpstr>
      <vt:lpstr>Co je GNSS?</vt:lpstr>
      <vt:lpstr>Co je GNSS?</vt:lpstr>
      <vt:lpstr>Složení systémů GNSS </vt:lpstr>
      <vt:lpstr>V jakých oblastech se GNSS využívá?</vt:lpstr>
      <vt:lpstr>Oblasti využití GNSS</vt:lpstr>
      <vt:lpstr>Oblasti využití GNSS</vt:lpstr>
      <vt:lpstr>Přístroje GPS</vt:lpstr>
      <vt:lpstr>Navigační přístroje</vt:lpstr>
      <vt:lpstr>Turistické (outdoorové) přístroje</vt:lpstr>
      <vt:lpstr>Smartphony, tablety</vt:lpstr>
      <vt:lpstr>GNSS lokátory, GNSS moduly (OEM)</vt:lpstr>
      <vt:lpstr>GNSS pro sběr dat do GIS</vt:lpstr>
      <vt:lpstr>GNSS pro geodetické aplikace</vt:lpstr>
      <vt:lpstr>Více informací, další odkazy</vt:lpstr>
      <vt:lpstr>Zdroje obrázků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</dc:title>
  <dc:creator>Hana Švedová</dc:creator>
  <cp:lastModifiedBy>Hana Švedová</cp:lastModifiedBy>
  <cp:revision>3</cp:revision>
  <dcterms:created xsi:type="dcterms:W3CDTF">2020-09-25T09:26:15Z</dcterms:created>
  <dcterms:modified xsi:type="dcterms:W3CDTF">2022-01-18T16:39:35Z</dcterms:modified>
</cp:coreProperties>
</file>