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Franklin Gothic" panose="020B0604020202020204" charset="0"/>
      <p:bold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  <p:embeddedFont>
      <p:font typeface="Sansation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idVDfRLFmuoY67Okq8Nv4s5PmX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kahoot.it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Procist slidy vyuzitit a pripadne protridit a vymazat nektere informace</a:t>
            </a:r>
            <a:endParaRPr/>
          </a:p>
        </p:txBody>
      </p:sp>
      <p:sp>
        <p:nvSpPr>
          <p:cNvPr id="167" name="Google Shape;1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s-CZ" sz="1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Odkaz pro učitele – vygeneruje heslo pro </a:t>
            </a:r>
            <a:r>
              <a:rPr lang="cs-CZ" sz="1200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kahoot</a:t>
            </a:r>
            <a:r>
              <a:rPr lang="cs-CZ" sz="1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, pak na adresu </a:t>
            </a:r>
            <a:r>
              <a:rPr lang="cs-CZ" sz="1200" u="sng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https://kahoot.it/</a:t>
            </a:r>
            <a:r>
              <a:rPr lang="cs-CZ" sz="1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 </a:t>
            </a:r>
            <a:br>
              <a:rPr lang="cs-CZ" sz="1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</a:br>
            <a:r>
              <a:rPr lang="cs-CZ" sz="1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Údaje pro úpravu testů:</a:t>
            </a:r>
            <a:br>
              <a:rPr lang="cs-CZ" sz="1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</a:br>
            <a:r>
              <a:rPr lang="cs-CZ" sz="1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Jméno: </a:t>
            </a:r>
            <a:r>
              <a:rPr lang="cs-CZ" sz="1200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gis_tacr</a:t>
            </a:r>
            <a:r>
              <a:rPr lang="cs-CZ" sz="1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	Heslo: </a:t>
            </a:r>
            <a:r>
              <a:rPr lang="cs-CZ" sz="1200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GISnasbavi</a:t>
            </a:r>
            <a:endParaRPr sz="500" dirty="0"/>
          </a:p>
        </p:txBody>
      </p:sp>
      <p:sp>
        <p:nvSpPr>
          <p:cNvPr id="239" name="Google Shape;23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Tento slide uzamčen s možností zviditelnění i pro žáky. Informace vepsány jako poznámky k následujícímu slidu s obrázkem komponent GIS.</a:t>
            </a:r>
            <a:endParaRPr sz="10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4c241adf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14097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cs-CZ" sz="1000" b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Geografická data</a:t>
            </a:r>
            <a:endParaRPr sz="10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685800" lvl="1" indent="-16255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cs-CZ" sz="10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Jedním z nejdůležitějších částí GIS jsou data, nejpoužívanějšími typy dat jsou:</a:t>
            </a:r>
            <a:endParaRPr sz="10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1143000" lvl="2" indent="-177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cs-CZ" sz="10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Geometrická data</a:t>
            </a:r>
            <a:endParaRPr sz="10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1600200" lvl="3" indent="-177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cs-CZ" sz="1000" b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Vektorová data</a:t>
            </a:r>
            <a:endParaRPr sz="10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1600200" lvl="3" indent="-177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cs-CZ" sz="1000" b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Rastrová data</a:t>
            </a:r>
            <a:endParaRPr sz="10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1143000" lvl="2" indent="-184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cs-CZ" sz="1000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Negeometrická</a:t>
            </a:r>
            <a:r>
              <a:rPr lang="cs-CZ" sz="10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 data</a:t>
            </a:r>
            <a:endParaRPr sz="10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1600200" lvl="3" indent="-177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cs-CZ" sz="10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Atributová data</a:t>
            </a:r>
            <a:endParaRPr sz="10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1600200" lvl="3" indent="-177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cs-CZ" sz="10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Časové informace</a:t>
            </a:r>
            <a:endParaRPr sz="10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228600" lvl="0" indent="-1409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cs-CZ" sz="1000" b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Počítačová technika (Hardware)</a:t>
            </a:r>
            <a:endParaRPr sz="10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685800" lvl="1" indent="-16255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cs-CZ" sz="10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Kromě samotných počítačů může hardware zahrnovat také počítačové sítě, GPS jednotky nebo tiskárny </a:t>
            </a:r>
            <a:endParaRPr sz="10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228600" lvl="0" indent="-1409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cs-CZ" sz="1000" b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Programové vybavení (Software)</a:t>
            </a:r>
            <a:endParaRPr sz="10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685800" lvl="1" indent="-16255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cs-CZ" sz="10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GIS softwary poskytují funkcionalitu a nástroje, které jsou nezbytné pro operace s  geografickými informacemi</a:t>
            </a:r>
            <a:endParaRPr sz="10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228600" lvl="0" indent="-1409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cs-CZ" sz="1000" b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Metody</a:t>
            </a:r>
            <a:endParaRPr sz="1000" b="1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685800" lvl="1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cs-CZ" sz="10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Způsoby,  postupy a pravidla pro zpracování geografických informací</a:t>
            </a:r>
            <a:endParaRPr sz="10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228600" lvl="0" indent="-1409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cs-CZ" sz="1000" b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Lidé</a:t>
            </a:r>
            <a:endParaRPr sz="10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685800" lvl="1" indent="-16255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cs-CZ" sz="10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Technologie GIS je velice limitovaná bez lidí, kteří se systémy umějí pracovat a tvoří GIS aplikace – technici, experti, administrátoři, analytici, koncoví uživatelé, …</a:t>
            </a:r>
            <a:endParaRPr sz="28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ge4c241ad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solidFill>
                  <a:schemeClr val="dk1"/>
                </a:solidFill>
              </a:rPr>
              <a:t>Spoluvytváří učitel s žáky.</a:t>
            </a:r>
            <a:endParaRPr/>
          </a:p>
        </p:txBody>
      </p:sp>
      <p:sp>
        <p:nvSpPr>
          <p:cNvPr id="126" name="Google Shape;1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f7527c520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f7527c52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f7527c520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Může být viditelné, nebo zamčené pro poznámky učitele k obrázkům.</a:t>
            </a:r>
            <a:endParaRPr/>
          </a:p>
        </p:txBody>
      </p:sp>
      <p:sp>
        <p:nvSpPr>
          <p:cNvPr id="146" name="Google Shape;146;gf7527c520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Opet diskuze ucitele a zaku, k cemu je GIS - slide predtim</a:t>
            </a:r>
            <a:endParaRPr/>
          </a:p>
        </p:txBody>
      </p:sp>
      <p:sp>
        <p:nvSpPr>
          <p:cNvPr id="155" name="Google Shape;1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cs-CZ" dirty="0"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cs-CZ" dirty="0"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Roboto" panose="02000000000000000000" pitchFamily="2" charset="0"/>
          <a:ea typeface="Roboto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Roboto" panose="02000000000000000000" pitchFamily="2" charset="0"/>
          <a:ea typeface="Roboto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ahlizenidokn.cuzk.cz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akriminality.cz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homicide.igarape.org.br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sucho.cz/cz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ghtradar24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hyperlink" Target="https://mapa.idsjmk.cz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dnancesurvey.co.uk/mapzone/gis-zone" TargetMode="External"/><Relationship Id="rId7" Type="http://schemas.openxmlformats.org/officeDocument/2006/relationships/hyperlink" Target="https://gismentors.cz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rcgis.com/index.html" TargetMode="External"/><Relationship Id="rId5" Type="http://schemas.openxmlformats.org/officeDocument/2006/relationships/hyperlink" Target="https://www.esri.com/en-us/what-is-gis/overview" TargetMode="External"/><Relationship Id="rId4" Type="http://schemas.openxmlformats.org/officeDocument/2006/relationships/hyperlink" Target="https://www.youtube.com/channel/UCJ203R9PsZn6wF_zYfsp1SA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nseek.eu/vektoraptor-vs-rastrosaurus/" TargetMode="External"/><Relationship Id="rId13" Type="http://schemas.openxmlformats.org/officeDocument/2006/relationships/hyperlink" Target="https://www.mapakriminality.cz/" TargetMode="External"/><Relationship Id="rId18" Type="http://schemas.openxmlformats.org/officeDocument/2006/relationships/hyperlink" Target="https://www.concreteconstruction.net/projects/infrastructure/visum-data-analytics-from-ptv-group_c" TargetMode="External"/><Relationship Id="rId3" Type="http://schemas.openxmlformats.org/officeDocument/2006/relationships/hyperlink" Target="https://favpng.com/png_view/globe-globe-world-earth-vector-graphics-stock-photography-png/XGMhSbaR" TargetMode="External"/><Relationship Id="rId7" Type="http://schemas.openxmlformats.org/officeDocument/2006/relationships/hyperlink" Target="https://vimeo.com/53016715" TargetMode="External"/><Relationship Id="rId12" Type="http://schemas.openxmlformats.org/officeDocument/2006/relationships/hyperlink" Target="https://www.intellias.com/de/geodatenerfassung-und-analyse-fur-die0transport-routenplanung/" TargetMode="External"/><Relationship Id="rId17" Type="http://schemas.openxmlformats.org/officeDocument/2006/relationships/hyperlink" Target="https://smallfarms.cornell.edu/2017/04/use-of-gis/" TargetMode="External"/><Relationship Id="rId2" Type="http://schemas.openxmlformats.org/officeDocument/2006/relationships/notesSlide" Target="../notesSlides/notesSlide17.xml"/><Relationship Id="rId16" Type="http://schemas.openxmlformats.org/officeDocument/2006/relationships/hyperlink" Target="https://www.ordnancesurvey.co.uk/mapzone/gis-zone/the-hole-sto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player.cz/3056450-Geograficke-informacni-systemy.html" TargetMode="External"/><Relationship Id="rId11" Type="http://schemas.openxmlformats.org/officeDocument/2006/relationships/hyperlink" Target="https://www.esri.com/en-us/industries/law-enforcement/overview" TargetMode="External"/><Relationship Id="rId5" Type="http://schemas.openxmlformats.org/officeDocument/2006/relationships/hyperlink" Target="https://openclipart.org/detail/312339/desktop-computer-7" TargetMode="External"/><Relationship Id="rId15" Type="http://schemas.openxmlformats.org/officeDocument/2006/relationships/hyperlink" Target="https://insuranceexpert.co.za/medical-aid-vs-hospital-cover-plan-in-south-africa/" TargetMode="External"/><Relationship Id="rId10" Type="http://schemas.openxmlformats.org/officeDocument/2006/relationships/hyperlink" Target="https://www.geospatialworld.net/blogs/gis-in-transportation/" TargetMode="External"/><Relationship Id="rId19" Type="http://schemas.openxmlformats.org/officeDocument/2006/relationships/hyperlink" Target="https://www.flightradar24.com/43.94,17.85/4" TargetMode="External"/><Relationship Id="rId4" Type="http://schemas.openxmlformats.org/officeDocument/2006/relationships/hyperlink" Target="https://depositphotos.com/241174646/stock-illustration-dictionary-modern-library-web-archive.html" TargetMode="External"/><Relationship Id="rId9" Type="http://schemas.openxmlformats.org/officeDocument/2006/relationships/hyperlink" Target="https://www.google.com/url?sa=i&amp;url=https%3A%2F%2Fwww.researchgate.net%2Fprofile%2FJ_Tarafdar%2Fpost%2FHi_Javier_del_Cioppo_Do_you_have_some_advanced_of_the_project_some_paper%2Fattachment%2F5a956a8e4cde266d588dfab1%2FAS%253A598653739737088%25401519741582078%2Fdownload%2FFlyer_Q%2526A%2Bdrones%2BFFA%2B%2B2016%2BFINAL.pdf&amp;psig=AOvVaw0-EuHX3JBTj3Kh5bvKRQIj&amp;ust=1616247950525000&amp;source=images&amp;cd=vfe&amp;ved=0CA0QjhxqFwoTCJj6-IK_vO8CFQAAAAAdAAAAABAI" TargetMode="External"/><Relationship Id="rId14" Type="http://schemas.openxmlformats.org/officeDocument/2006/relationships/hyperlink" Target="https://www.etc-expo.com/starting-an-uber-for-ambulance-kind-of-business/amp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e.kahoot.it/v2/share/gis/2e2b038d-66f2-4235-9f71-e58697d11bc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964529"/>
            <a:ext cx="9144000" cy="1099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anklin Gothic"/>
              <a:buNone/>
            </a:pPr>
            <a:r>
              <a:rPr lang="cs-CZ" sz="7200" b="1" dirty="0">
                <a:latin typeface="Roboto" panose="02000000000000000000" pitchFamily="2" charset="0"/>
                <a:ea typeface="Roboto" panose="02000000000000000000" pitchFamily="2" charset="0"/>
                <a:sym typeface="Franklin Gothic"/>
              </a:rPr>
              <a:t>GIS</a:t>
            </a:r>
            <a:endParaRPr sz="7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3155998"/>
            <a:ext cx="9144000" cy="479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Výukový materiál pro učitele/žáky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C8557A92-F7F2-438E-A8BF-52E1CA411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656" y="4931954"/>
            <a:ext cx="5275992" cy="1440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31342B6-DE28-45F0-8DB1-5D4046D75C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543" y="188640"/>
            <a:ext cx="2013481" cy="982800"/>
          </a:xfrm>
          <a:prstGeom prst="rect">
            <a:avLst/>
          </a:prstGeom>
        </p:spPr>
      </p:pic>
      <p:pic>
        <p:nvPicPr>
          <p:cNvPr id="11" name="Obrázek 10" descr="Obsah obrázku text, podepsat, lékárnička, indikátor&#10;&#10;Popis byl vytvořen automaticky">
            <a:extLst>
              <a:ext uri="{FF2B5EF4-FFF2-40B4-BE49-F238E27FC236}">
                <a16:creationId xmlns:a16="http://schemas.microsoft.com/office/drawing/2014/main" id="{9CE9B451-E57C-4A39-85C5-C7F3B5EDE8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114" y="188640"/>
            <a:ext cx="900000" cy="900000"/>
          </a:xfrm>
          <a:prstGeom prst="rect">
            <a:avLst/>
          </a:prstGeom>
        </p:spPr>
      </p:pic>
      <p:pic>
        <p:nvPicPr>
          <p:cNvPr id="12" name="Obrázek 11" descr="Obsah obrázku text, hodiny&#10;&#10;Popis byl vytvořen automaticky">
            <a:extLst>
              <a:ext uri="{FF2B5EF4-FFF2-40B4-BE49-F238E27FC236}">
                <a16:creationId xmlns:a16="http://schemas.microsoft.com/office/drawing/2014/main" id="{ED9C3E57-D72D-4C46-B731-E88813FF73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4" y="212649"/>
            <a:ext cx="1277115" cy="982982"/>
          </a:xfrm>
          <a:prstGeom prst="rect">
            <a:avLst/>
          </a:prstGeom>
        </p:spPr>
      </p:pic>
      <p:pic>
        <p:nvPicPr>
          <p:cNvPr id="13" name="Obrázek 12" descr="Obsah obrázku text, hodiny&#10;&#10;Popis byl vytvořen automaticky">
            <a:extLst>
              <a:ext uri="{FF2B5EF4-FFF2-40B4-BE49-F238E27FC236}">
                <a16:creationId xmlns:a16="http://schemas.microsoft.com/office/drawing/2014/main" id="{6017FB06-16E5-4358-B19E-8C2E928BEE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10" y="204577"/>
            <a:ext cx="1277115" cy="9829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cs-CZ" b="1" dirty="0">
                <a:latin typeface="Sansation" panose="02000000000000000000" pitchFamily="2" charset="0"/>
                <a:ea typeface="Franklin Gothic"/>
                <a:cs typeface="Franklin Gothic"/>
                <a:sym typeface="Franklin Gothic"/>
              </a:rPr>
              <a:t>Využití GIS - Veřejná správa</a:t>
            </a:r>
            <a:endParaRPr b="1" dirty="0"/>
          </a:p>
        </p:txBody>
      </p:sp>
      <p:sp>
        <p:nvSpPr>
          <p:cNvPr id="170" name="Google Shape;170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dirty="0"/>
              <a:t>GIS jsou využívány institucemi VS jako ministerstva, katastrální úřady, magistráty, obecní úřady, ČSÚ, ČÚZK… pro účely územního plánování, evidence, kamerového systému měst atd.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dirty="0"/>
              <a:t> ČÚZK – Nahlížení do katastru nemovitostí </a:t>
            </a:r>
            <a:r>
              <a:rPr lang="cs-CZ" u="sng" dirty="0">
                <a:solidFill>
                  <a:schemeClr val="hlink"/>
                </a:solidFill>
                <a:hlinkClick r:id="rId3"/>
              </a:rPr>
              <a:t>http://nahlizenidokn.cuzk.cz/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dirty="0"/>
              <a:t> ČSÚ – využití GIS při tvorbě územně analytických podkladů a zpracování prostorových statistik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cs-CZ" b="1" dirty="0">
                <a:latin typeface="Sansation" panose="02000000000000000000" pitchFamily="2" charset="0"/>
                <a:ea typeface="Franklin Gothic"/>
                <a:cs typeface="Franklin Gothic"/>
                <a:sym typeface="Franklin Gothic"/>
              </a:rPr>
              <a:t>Využití GIS – Mapování kriminality</a:t>
            </a:r>
            <a:endParaRPr b="1" dirty="0"/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835852" y="1690688"/>
            <a:ext cx="10515600" cy="4715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 dirty="0"/>
              <a:t>Policejní složky mohou za pomoci GIS lokalizovat trestné činy na mapě, přiřadit je na konkrétní adresu nebo do tzv. </a:t>
            </a:r>
            <a:r>
              <a:rPr lang="cs-CZ" sz="2400" b="1" dirty="0"/>
              <a:t>referenčního </a:t>
            </a:r>
            <a:r>
              <a:rPr lang="cs-CZ" sz="2400" b="1" dirty="0" err="1"/>
              <a:t>gridu</a:t>
            </a:r>
            <a:r>
              <a:rPr lang="cs-CZ" sz="2400" b="1" dirty="0"/>
              <a:t> (mřížky) </a:t>
            </a: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 dirty="0"/>
              <a:t>Data – </a:t>
            </a:r>
            <a:r>
              <a:rPr lang="cs-CZ" sz="2400" b="1" dirty="0"/>
              <a:t>povaha</a:t>
            </a:r>
            <a:r>
              <a:rPr lang="cs-CZ" sz="2400" dirty="0"/>
              <a:t> trestného činu, </a:t>
            </a:r>
            <a:r>
              <a:rPr lang="cs-CZ" sz="2400" b="1" dirty="0"/>
              <a:t>kdy</a:t>
            </a:r>
            <a:r>
              <a:rPr lang="cs-CZ" sz="2400" dirty="0"/>
              <a:t> byl spáchán</a:t>
            </a:r>
            <a:r>
              <a:rPr lang="cs-CZ" sz="2400" b="1" dirty="0"/>
              <a:t>, kde</a:t>
            </a:r>
            <a:r>
              <a:rPr lang="cs-CZ" sz="2400" dirty="0"/>
              <a:t> byl spáchán</a:t>
            </a:r>
            <a:endParaRPr dirty="0"/>
          </a:p>
          <a:p>
            <a:pPr marL="230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Všechna data jsou na úrovni států uchovávána stejným způsobem, což umožňuje srovnání regionů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30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Operace nad těmito databázemi umožňují </a:t>
            </a:r>
            <a:r>
              <a:rPr lang="cs-CZ" b="1" dirty="0">
                <a:latin typeface="Roboto" panose="02000000000000000000" pitchFamily="2" charset="0"/>
                <a:ea typeface="Roboto" panose="02000000000000000000" pitchFamily="2" charset="0"/>
              </a:rPr>
              <a:t>vyhledávat a predikovat prostorové/časové vzorce kriminality</a:t>
            </a: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 a cílit policejní síly tam, kde je to potřeba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30400" lvl="1" indent="-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b="1" u="sng" dirty="0">
              <a:solidFill>
                <a:schemeClr val="hlink"/>
              </a:solidFill>
              <a:latin typeface="Roboto" panose="02000000000000000000" pitchFamily="2" charset="0"/>
              <a:ea typeface="Roboto" panose="02000000000000000000" pitchFamily="2" charset="0"/>
              <a:hlinkClick r:id="rId3"/>
            </a:endParaRPr>
          </a:p>
          <a:p>
            <a:pPr marL="230400" lvl="1" indent="-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b="1" u="sng" dirty="0">
              <a:solidFill>
                <a:schemeClr val="hlink"/>
              </a:solidFill>
              <a:latin typeface="Roboto" panose="02000000000000000000" pitchFamily="2" charset="0"/>
              <a:ea typeface="Roboto" panose="02000000000000000000" pitchFamily="2" charset="0"/>
              <a:hlinkClick r:id="rId3"/>
            </a:endParaRPr>
          </a:p>
          <a:p>
            <a:pPr marL="18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b="1" u="sng" dirty="0">
              <a:solidFill>
                <a:schemeClr val="hlink"/>
              </a:solidFill>
              <a:latin typeface="Roboto" panose="02000000000000000000" pitchFamily="2" charset="0"/>
              <a:ea typeface="Roboto" panose="02000000000000000000" pitchFamily="2" charset="0"/>
              <a:hlinkClick r:id="rId3"/>
            </a:endParaRPr>
          </a:p>
          <a:p>
            <a:pPr marL="230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200" b="1" dirty="0">
                <a:latin typeface="Roboto" panose="02000000000000000000" pitchFamily="2" charset="0"/>
                <a:ea typeface="Roboto" panose="02000000000000000000" pitchFamily="2" charset="0"/>
              </a:rPr>
              <a:t>Mapa kriminality ČR</a:t>
            </a:r>
            <a:r>
              <a:rPr lang="cs-CZ" sz="2200" dirty="0">
                <a:latin typeface="Roboto" panose="02000000000000000000" pitchFamily="2" charset="0"/>
                <a:ea typeface="Roboto" panose="02000000000000000000" pitchFamily="2" charset="0"/>
              </a:rPr>
              <a:t> - </a:t>
            </a:r>
            <a:r>
              <a:rPr lang="cs-CZ" sz="2200" u="sng" dirty="0">
                <a:solidFill>
                  <a:schemeClr val="hlink"/>
                </a:solidFill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https://www.mapakriminality.cz/#</a:t>
            </a:r>
            <a:r>
              <a:rPr lang="cs-CZ" sz="2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30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200" b="1" dirty="0" err="1">
                <a:latin typeface="Roboto" panose="02000000000000000000" pitchFamily="2" charset="0"/>
                <a:ea typeface="Roboto" panose="02000000000000000000" pitchFamily="2" charset="0"/>
              </a:rPr>
              <a:t>Homicide</a:t>
            </a:r>
            <a:r>
              <a:rPr lang="cs-CZ" sz="2200" b="1" dirty="0">
                <a:latin typeface="Roboto" panose="02000000000000000000" pitchFamily="2" charset="0"/>
                <a:ea typeface="Roboto" panose="02000000000000000000" pitchFamily="2" charset="0"/>
              </a:rPr>
              <a:t> monitor - </a:t>
            </a:r>
            <a:r>
              <a:rPr lang="cs-CZ" sz="2200" u="sng" dirty="0">
                <a:solidFill>
                  <a:schemeClr val="hlink"/>
                </a:solidFill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https://homicide.igarape.org.br/</a:t>
            </a:r>
            <a:endParaRPr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30400" lvl="1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30400" lvl="1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81" name="Google Shape;181;p11"/>
          <p:cNvPicPr preferRelativeResize="0"/>
          <p:nvPr/>
        </p:nvPicPr>
        <p:blipFill rotWithShape="1">
          <a:blip r:embed="rId5">
            <a:alphaModFix/>
          </a:blip>
          <a:srcRect t="9211" b="5303"/>
          <a:stretch/>
        </p:blipFill>
        <p:spPr>
          <a:xfrm>
            <a:off x="8285408" y="4433467"/>
            <a:ext cx="3780000" cy="1816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cs-CZ" b="1" dirty="0">
                <a:latin typeface="Sansation" panose="02000000000000000000" pitchFamily="2" charset="0"/>
                <a:ea typeface="Franklin Gothic"/>
                <a:cs typeface="Franklin Gothic"/>
                <a:sym typeface="Franklin Gothic"/>
              </a:rPr>
              <a:t>Využití GIS – Integrovaný záchranný systém</a:t>
            </a:r>
            <a:endParaRPr b="1" dirty="0"/>
          </a:p>
        </p:txBody>
      </p:sp>
      <p:sp>
        <p:nvSpPr>
          <p:cNvPr id="187" name="Google Shape;187;p12"/>
          <p:cNvSpPr txBox="1">
            <a:spLocks noGrp="1"/>
          </p:cNvSpPr>
          <p:nvPr>
            <p:ph type="body" idx="1"/>
          </p:nvPr>
        </p:nvSpPr>
        <p:spPr>
          <a:xfrm>
            <a:off x="835852" y="1690688"/>
            <a:ext cx="784391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400" dirty="0"/>
              <a:t>Operátoři záchranné služby vyřizují neustále množství hovorů a řeší nouzové scénáře v co nejrychlejším čase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400" dirty="0"/>
              <a:t>Při nouzovém hovoru si operátor vyžádá polohu volajícího – </a:t>
            </a:r>
            <a:r>
              <a:rPr lang="cs-CZ" sz="2400" b="1" dirty="0"/>
              <a:t>adresu, PSČ </a:t>
            </a:r>
            <a:r>
              <a:rPr lang="cs-CZ" sz="2400" dirty="0"/>
              <a:t>nebo </a:t>
            </a:r>
            <a:r>
              <a:rPr lang="cs-CZ" sz="2400" b="1" dirty="0"/>
              <a:t>místní název</a:t>
            </a:r>
            <a:r>
              <a:rPr lang="cs-CZ" sz="2400" dirty="0"/>
              <a:t>, který zadá do příslušného GIS systému, a během pár sekund se místo objeví na mapě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400" dirty="0"/>
              <a:t>GIS také zobrazí </a:t>
            </a:r>
            <a:r>
              <a:rPr lang="cs-CZ" sz="2400" b="1" dirty="0"/>
              <a:t>polohu všech dostupných sanitek nebo vrtulníků</a:t>
            </a:r>
            <a:r>
              <a:rPr lang="cs-CZ" sz="2400" dirty="0"/>
              <a:t>, které mohou reagovat co nejrychleji v každém čase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400" dirty="0"/>
              <a:t>Operátor následně </a:t>
            </a:r>
            <a:r>
              <a:rPr lang="cs-CZ" sz="2400" b="1" dirty="0"/>
              <a:t>zvolí nejbližší ambulanci</a:t>
            </a:r>
            <a:r>
              <a:rPr lang="cs-CZ" sz="2400" dirty="0"/>
              <a:t>, ke které nasměruje příslušný vůz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400" dirty="0"/>
              <a:t>GIS poskytne také </a:t>
            </a:r>
            <a:r>
              <a:rPr lang="cs-CZ" sz="2400" b="1" dirty="0"/>
              <a:t>referenční </a:t>
            </a:r>
            <a:r>
              <a:rPr lang="cs-CZ" sz="2400" b="1" dirty="0" err="1"/>
              <a:t>grid</a:t>
            </a:r>
            <a:r>
              <a:rPr lang="cs-CZ" sz="2400" b="1" dirty="0"/>
              <a:t> pro probíhající hovor </a:t>
            </a:r>
            <a:r>
              <a:rPr lang="cs-CZ" sz="2400" dirty="0"/>
              <a:t>a umožní posádce využít </a:t>
            </a:r>
            <a:r>
              <a:rPr lang="cs-CZ" sz="2400" b="1" dirty="0"/>
              <a:t>navigační systém vozu </a:t>
            </a:r>
            <a:r>
              <a:rPr lang="cs-CZ" sz="2400" dirty="0"/>
              <a:t>a najít nejrychlejší cestu k volajícímu</a:t>
            </a: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dirty="0"/>
          </a:p>
          <a:p>
            <a:pPr marL="230400" lvl="1" indent="-6413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190" name="Google Shape;19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44556" y="3845606"/>
            <a:ext cx="2880000" cy="2196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2"/>
          <p:cNvPicPr preferRelativeResize="0"/>
          <p:nvPr/>
        </p:nvPicPr>
        <p:blipFill rotWithShape="1">
          <a:blip r:embed="rId4">
            <a:alphaModFix/>
          </a:blip>
          <a:srcRect b="9907"/>
          <a:stretch/>
        </p:blipFill>
        <p:spPr>
          <a:xfrm>
            <a:off x="9772556" y="1690688"/>
            <a:ext cx="2052000" cy="1994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cs-CZ" b="1" dirty="0">
                <a:latin typeface="Sansation" panose="02000000000000000000" pitchFamily="2" charset="0"/>
                <a:ea typeface="Franklin Gothic"/>
                <a:cs typeface="Franklin Gothic"/>
                <a:sym typeface="Franklin Gothic"/>
              </a:rPr>
              <a:t>Využití GIS – Správa inženýrských sítí</a:t>
            </a:r>
            <a:endParaRPr b="1" dirty="0"/>
          </a:p>
        </p:txBody>
      </p:sp>
      <p:sp>
        <p:nvSpPr>
          <p:cNvPr id="197" name="Google Shape;197;p13"/>
          <p:cNvSpPr txBox="1">
            <a:spLocks noGrp="1"/>
          </p:cNvSpPr>
          <p:nvPr>
            <p:ph type="body" idx="1"/>
          </p:nvPr>
        </p:nvSpPr>
        <p:spPr>
          <a:xfrm>
            <a:off x="835852" y="1690688"/>
            <a:ext cx="784391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400" dirty="0"/>
              <a:t>Rozsáhlé sítě vodovodního potrubí, elektřiny a plynu jsou vedeny pod zemí – jak tedy víme, kde je bezpečné kopat?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400" dirty="0"/>
              <a:t>Pomocí GIS jsou </a:t>
            </a:r>
            <a:r>
              <a:rPr lang="cs-CZ" sz="2400" b="1" dirty="0"/>
              <a:t>tvořeny a udržovány kompletní přehledy inženýrských sítí</a:t>
            </a:r>
            <a:r>
              <a:rPr lang="cs-CZ" sz="2400" dirty="0"/>
              <a:t>, které umožňují monitorovat jejich stav nebo chod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400" dirty="0"/>
              <a:t>Aby bylo minimalizováno riziko poškození kabelů nebo potrubí, </a:t>
            </a:r>
            <a:r>
              <a:rPr lang="cs-CZ" sz="2400" b="1" dirty="0"/>
              <a:t>odpovědné společností sdílejí potřebné mapy  </a:t>
            </a:r>
            <a:r>
              <a:rPr lang="cs-CZ" sz="2400" dirty="0"/>
              <a:t>s ostatními organizacemi pomocí zabezpečených webových stránek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400" dirty="0"/>
              <a:t>Tyto stránky využívají GIS k lokalizaci potrubí, kabeláže, kanálů a také </a:t>
            </a:r>
            <a:r>
              <a:rPr lang="cs-CZ" sz="2400" b="1" dirty="0"/>
              <a:t>k zjištění informací o současných a budoucích pracích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400" dirty="0"/>
              <a:t>Práce na silnici v jednom čase v ideálním případě snižují veřejné narušení a šetří čas a peníze</a:t>
            </a: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dirty="0"/>
          </a:p>
          <a:p>
            <a:pPr marL="230400" lvl="1" indent="-6413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200" name="Google Shape;20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3354" y="2636279"/>
            <a:ext cx="3420000" cy="3194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cs-CZ" b="1" dirty="0">
                <a:latin typeface="Sansation" panose="02000000000000000000" pitchFamily="2" charset="0"/>
                <a:ea typeface="Franklin Gothic"/>
                <a:cs typeface="Franklin Gothic"/>
                <a:sym typeface="Franklin Gothic"/>
              </a:rPr>
              <a:t>Využití GIS – Zemědělství</a:t>
            </a:r>
            <a:endParaRPr b="1" dirty="0"/>
          </a:p>
        </p:txBody>
      </p:sp>
      <p:sp>
        <p:nvSpPr>
          <p:cNvPr id="206" name="Google Shape;206;p14"/>
          <p:cNvSpPr txBox="1">
            <a:spLocks noGrp="1"/>
          </p:cNvSpPr>
          <p:nvPr>
            <p:ph type="body" idx="1"/>
          </p:nvPr>
        </p:nvSpPr>
        <p:spPr>
          <a:xfrm>
            <a:off x="835852" y="1690688"/>
            <a:ext cx="784391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800" b="1" dirty="0"/>
              <a:t>Kromě předpovědi počasí</a:t>
            </a:r>
            <a:r>
              <a:rPr lang="cs-CZ" sz="2800" dirty="0"/>
              <a:t>, která hraje v zemědělství důležitou roli lze v tomto oboru využívat také další nástroje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800" b="1" dirty="0"/>
              <a:t>Kombinace GIS a GPS </a:t>
            </a:r>
            <a:r>
              <a:rPr lang="cs-CZ" sz="2800" dirty="0"/>
              <a:t>např. umožňuje vyvážit množství použitého hnojiva a dopady na životní prostředí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800" dirty="0"/>
              <a:t>Pomocí GPS v kombajnu lze sledova</a:t>
            </a:r>
            <a:r>
              <a:rPr lang="cs-CZ" dirty="0"/>
              <a:t>t přesnou polohu v okamžiku sklizně, </a:t>
            </a:r>
            <a:r>
              <a:rPr lang="cs-CZ" b="1" dirty="0"/>
              <a:t>měřit množství sklizeného zrna a vypočítat přesné výnosy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Z dat vzniknou </a:t>
            </a:r>
            <a:r>
              <a:rPr lang="cs-CZ" b="1" dirty="0"/>
              <a:t>mapy výnosů </a:t>
            </a:r>
            <a:r>
              <a:rPr lang="cs-CZ" dirty="0"/>
              <a:t>– na některých místech jsou výnosy nízké – další informace jako množství vody, půdní profily nebo složení pesticidů umožní zjistit příčinu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800" dirty="0"/>
              <a:t>Pomocí GIS je pak efektivněji plánováno osení a sklizeň </a:t>
            </a:r>
            <a:r>
              <a:rPr lang="cs-CZ" dirty="0"/>
              <a:t>pro </a:t>
            </a:r>
            <a:r>
              <a:rPr lang="cs-CZ" sz="2800" dirty="0"/>
              <a:t>další sezónu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b="1" dirty="0"/>
              <a:t>Mapy sucha - </a:t>
            </a:r>
            <a:r>
              <a:rPr lang="cs-CZ" u="sng" dirty="0">
                <a:solidFill>
                  <a:schemeClr val="hlink"/>
                </a:solidFill>
                <a:hlinkClick r:id="rId3"/>
              </a:rPr>
              <a:t>https://www.intersucho.cz/cz/</a:t>
            </a:r>
            <a:r>
              <a:rPr lang="cs-CZ" dirty="0"/>
              <a:t> </a:t>
            </a:r>
            <a:endParaRPr dirty="0"/>
          </a:p>
        </p:txBody>
      </p:sp>
      <p:pic>
        <p:nvPicPr>
          <p:cNvPr id="209" name="Google Shape;209;p14"/>
          <p:cNvPicPr preferRelativeResize="0"/>
          <p:nvPr/>
        </p:nvPicPr>
        <p:blipFill rotWithShape="1">
          <a:blip r:embed="rId4">
            <a:alphaModFix/>
          </a:blip>
          <a:srcRect b="20574"/>
          <a:stretch/>
        </p:blipFill>
        <p:spPr>
          <a:xfrm>
            <a:off x="8859766" y="3868570"/>
            <a:ext cx="2880000" cy="2173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4" descr="Obsah obrázku hra&#10;&#10;Popis byl vytvořen automatick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59766" y="1690688"/>
            <a:ext cx="2880000" cy="2064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cs-CZ" b="1" dirty="0">
                <a:latin typeface="Sansation" panose="02000000000000000000" pitchFamily="2" charset="0"/>
                <a:ea typeface="Franklin Gothic"/>
                <a:cs typeface="Franklin Gothic"/>
                <a:sym typeface="Franklin Gothic"/>
              </a:rPr>
              <a:t>Využití GIS – Doprava, Logistika</a:t>
            </a:r>
            <a:endParaRPr b="1" dirty="0"/>
          </a:p>
        </p:txBody>
      </p:sp>
      <p:sp>
        <p:nvSpPr>
          <p:cNvPr id="216" name="Google Shape;216;p15"/>
          <p:cNvSpPr txBox="1">
            <a:spLocks noGrp="1"/>
          </p:cNvSpPr>
          <p:nvPr>
            <p:ph type="body" idx="1"/>
          </p:nvPr>
        </p:nvSpPr>
        <p:spPr>
          <a:xfrm>
            <a:off x="835852" y="1690688"/>
            <a:ext cx="784391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30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800" dirty="0">
                <a:latin typeface="Roboto" panose="02000000000000000000" pitchFamily="2" charset="0"/>
                <a:ea typeface="Roboto" panose="02000000000000000000" pitchFamily="2" charset="0"/>
              </a:rPr>
              <a:t>Se vzrůstajícími možnostmi rozvozu zboží roste využití GIS i v této oblasti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30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800" dirty="0">
                <a:latin typeface="Roboto" panose="02000000000000000000" pitchFamily="2" charset="0"/>
                <a:ea typeface="Roboto" panose="02000000000000000000" pitchFamily="2" charset="0"/>
              </a:rPr>
              <a:t>Operátorům obchodních řetězců umožňuje GIS plánovat trasy pro co nejlepší splnění podmínek a požadavků zákazníka (množství dodávek, co nejrychlejší čas, …)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30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800" dirty="0">
                <a:latin typeface="Roboto" panose="02000000000000000000" pitchFamily="2" charset="0"/>
                <a:ea typeface="Roboto" panose="02000000000000000000" pitchFamily="2" charset="0"/>
              </a:rPr>
              <a:t>Dopravní informace v reálném čase umožňují rychle reagovat např. na dopravní zácpy a umožnit plynulejší jízdu na místo určení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30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800" dirty="0">
                <a:latin typeface="Roboto" panose="02000000000000000000" pitchFamily="2" charset="0"/>
                <a:ea typeface="Roboto" panose="02000000000000000000" pitchFamily="2" charset="0"/>
              </a:rPr>
              <a:t>GIS má využití také v letové dopravě nebo sledování vozidel MHD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30400" lvl="1" indent="-7747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30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800" b="1" dirty="0">
                <a:latin typeface="Roboto" panose="02000000000000000000" pitchFamily="2" charset="0"/>
                <a:ea typeface="Roboto" panose="02000000000000000000" pitchFamily="2" charset="0"/>
              </a:rPr>
              <a:t>Letový provoz </a:t>
            </a:r>
            <a:r>
              <a:rPr lang="cs-CZ" sz="2800" dirty="0">
                <a:latin typeface="Roboto" panose="02000000000000000000" pitchFamily="2" charset="0"/>
                <a:ea typeface="Roboto" panose="02000000000000000000" pitchFamily="2" charset="0"/>
              </a:rPr>
              <a:t>– </a:t>
            </a:r>
            <a:r>
              <a:rPr lang="cs-CZ" sz="2800" u="sng" dirty="0">
                <a:solidFill>
                  <a:schemeClr val="hlink"/>
                </a:solidFill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https://www.flightradar24.com/</a:t>
            </a:r>
            <a:r>
              <a:rPr lang="cs-CZ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30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800" b="1" dirty="0">
                <a:latin typeface="Roboto" panose="02000000000000000000" pitchFamily="2" charset="0"/>
                <a:ea typeface="Roboto" panose="02000000000000000000" pitchFamily="2" charset="0"/>
              </a:rPr>
              <a:t>MHD Brno </a:t>
            </a:r>
            <a:r>
              <a:rPr lang="cs-CZ" sz="2800" dirty="0">
                <a:latin typeface="Roboto" panose="02000000000000000000" pitchFamily="2" charset="0"/>
                <a:ea typeface="Roboto" panose="02000000000000000000" pitchFamily="2" charset="0"/>
              </a:rPr>
              <a:t>- </a:t>
            </a:r>
            <a:r>
              <a:rPr lang="cs-CZ" sz="2800" u="sng" dirty="0">
                <a:solidFill>
                  <a:schemeClr val="hlink"/>
                </a:solidFill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https://mapa.idsjmk.cz/</a:t>
            </a:r>
            <a:r>
              <a:rPr lang="cs-CZ" sz="28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28600" lvl="0" indent="-774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219" name="Google Shape;219;p15"/>
          <p:cNvPicPr preferRelativeResize="0"/>
          <p:nvPr/>
        </p:nvPicPr>
        <p:blipFill rotWithShape="1">
          <a:blip r:embed="rId5">
            <a:alphaModFix/>
          </a:blip>
          <a:srcRect l="17538" t="35890" b="5301"/>
          <a:stretch/>
        </p:blipFill>
        <p:spPr>
          <a:xfrm>
            <a:off x="8036783" y="4681719"/>
            <a:ext cx="3960000" cy="1587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50881" y="1872932"/>
            <a:ext cx="3245902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cs-CZ" b="1" dirty="0">
                <a:latin typeface="Sansation" panose="02000000000000000000" pitchFamily="2" charset="0"/>
                <a:ea typeface="Franklin Gothic"/>
                <a:cs typeface="Franklin Gothic"/>
                <a:sym typeface="Franklin Gothic"/>
              </a:rPr>
              <a:t>Více informací, další odkazy</a:t>
            </a:r>
            <a:endParaRPr b="1" dirty="0"/>
          </a:p>
        </p:txBody>
      </p:sp>
      <p:sp>
        <p:nvSpPr>
          <p:cNvPr id="226" name="Google Shape;226;p16"/>
          <p:cNvSpPr txBox="1">
            <a:spLocks noGrp="1"/>
          </p:cNvSpPr>
          <p:nvPr>
            <p:ph type="body" idx="1"/>
          </p:nvPr>
        </p:nvSpPr>
        <p:spPr>
          <a:xfrm>
            <a:off x="835852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b="1" dirty="0" err="1"/>
              <a:t>Info</a:t>
            </a:r>
            <a:r>
              <a:rPr lang="cs-CZ" b="1" dirty="0"/>
              <a:t> o GIS pro děti Britské národní mapovací agentury - </a:t>
            </a:r>
            <a:r>
              <a:rPr lang="cs-CZ" u="sng" dirty="0">
                <a:solidFill>
                  <a:schemeClr val="hlink"/>
                </a:solidFill>
                <a:hlinkClick r:id="rId3"/>
              </a:rPr>
              <a:t>https://www.ordnancesurvey.co.uk/mapzone/gis-zone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b="1" dirty="0"/>
              <a:t>Kanál ESRI - </a:t>
            </a:r>
            <a:r>
              <a:rPr lang="cs-CZ" u="sng" dirty="0">
                <a:solidFill>
                  <a:schemeClr val="hlink"/>
                </a:solidFill>
                <a:hlinkClick r:id="rId4"/>
              </a:rPr>
              <a:t>https://www.youtube.com/channel/UCJ203R9PsZn6wF_zYfsp1SA</a:t>
            </a:r>
            <a:r>
              <a:rPr lang="cs-CZ" dirty="0"/>
              <a:t> </a:t>
            </a:r>
            <a:br>
              <a:rPr lang="cs-CZ" dirty="0"/>
            </a:br>
            <a:r>
              <a:rPr lang="cs-CZ" u="sng" dirty="0">
                <a:solidFill>
                  <a:schemeClr val="hlink"/>
                </a:solidFill>
                <a:hlinkClick r:id="rId5"/>
              </a:rPr>
              <a:t>https://www.esri.com/en-us/what-is-gis/overview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b="1" dirty="0" err="1"/>
              <a:t>ArcGIS</a:t>
            </a:r>
            <a:r>
              <a:rPr lang="cs-CZ" b="1" dirty="0"/>
              <a:t> Online - </a:t>
            </a:r>
            <a:r>
              <a:rPr lang="cs-CZ" u="sng" dirty="0">
                <a:solidFill>
                  <a:schemeClr val="hlink"/>
                </a:solidFill>
                <a:hlinkClick r:id="rId6"/>
              </a:rPr>
              <a:t>https://www.arcgis.com/index.html</a:t>
            </a:r>
            <a:r>
              <a:rPr lang="cs-CZ" dirty="0"/>
              <a:t>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b="1" dirty="0"/>
              <a:t>Školení </a:t>
            </a:r>
            <a:r>
              <a:rPr lang="cs-CZ" b="1" dirty="0" err="1"/>
              <a:t>GISMentors</a:t>
            </a:r>
            <a:r>
              <a:rPr lang="cs-CZ" b="1" dirty="0"/>
              <a:t> - </a:t>
            </a:r>
            <a:r>
              <a:rPr lang="cs-CZ" u="sng" dirty="0">
                <a:solidFill>
                  <a:schemeClr val="hlink"/>
                </a:solidFill>
                <a:hlinkClick r:id="rId7"/>
              </a:rPr>
              <a:t>https://gismentors.cz/</a:t>
            </a:r>
            <a:r>
              <a:rPr lang="cs-CZ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cs-CZ" b="1" dirty="0">
                <a:latin typeface="Sansation" panose="02000000000000000000" pitchFamily="2" charset="0"/>
                <a:ea typeface="Franklin Gothic"/>
                <a:cs typeface="Franklin Gothic"/>
                <a:sym typeface="Franklin Gothic"/>
              </a:rPr>
              <a:t>Zdroje obrázků</a:t>
            </a:r>
            <a:endParaRPr b="1" dirty="0"/>
          </a:p>
        </p:txBody>
      </p:sp>
      <p:sp>
        <p:nvSpPr>
          <p:cNvPr id="234" name="Google Shape;234;p17"/>
          <p:cNvSpPr txBox="1">
            <a:spLocks noGrp="1"/>
          </p:cNvSpPr>
          <p:nvPr>
            <p:ph type="body" idx="1"/>
          </p:nvPr>
        </p:nvSpPr>
        <p:spPr>
          <a:xfrm>
            <a:off x="835852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</a:pPr>
            <a:r>
              <a:rPr lang="cs-CZ" sz="900" dirty="0">
                <a:sym typeface="Calibri"/>
              </a:rPr>
              <a:t>[1] Favpng.com, “</a:t>
            </a:r>
            <a:r>
              <a:rPr lang="cs-CZ" sz="900" dirty="0">
                <a:solidFill>
                  <a:srgbClr val="181818"/>
                </a:solidFill>
                <a:sym typeface="Calibri"/>
              </a:rPr>
              <a:t>Globe – Globe </a:t>
            </a:r>
            <a:r>
              <a:rPr lang="cs-CZ" sz="900" dirty="0" err="1">
                <a:solidFill>
                  <a:srgbClr val="181818"/>
                </a:solidFill>
                <a:sym typeface="Calibri"/>
              </a:rPr>
              <a:t>World</a:t>
            </a:r>
            <a:r>
              <a:rPr lang="cs-CZ" sz="900" dirty="0">
                <a:solidFill>
                  <a:srgbClr val="181818"/>
                </a:solidFill>
                <a:sym typeface="Calibri"/>
              </a:rPr>
              <a:t> </a:t>
            </a:r>
            <a:r>
              <a:rPr lang="cs-CZ" sz="900" dirty="0" err="1">
                <a:solidFill>
                  <a:srgbClr val="181818"/>
                </a:solidFill>
                <a:sym typeface="Calibri"/>
              </a:rPr>
              <a:t>Earth</a:t>
            </a:r>
            <a:r>
              <a:rPr lang="cs-CZ" sz="900" dirty="0">
                <a:solidFill>
                  <a:srgbClr val="181818"/>
                </a:solidFill>
                <a:sym typeface="Calibri"/>
              </a:rPr>
              <a:t> </a:t>
            </a:r>
            <a:r>
              <a:rPr lang="cs-CZ" sz="900" dirty="0" err="1">
                <a:solidFill>
                  <a:srgbClr val="181818"/>
                </a:solidFill>
                <a:sym typeface="Calibri"/>
              </a:rPr>
              <a:t>Vector</a:t>
            </a:r>
            <a:r>
              <a:rPr lang="cs-CZ" sz="900" dirty="0">
                <a:solidFill>
                  <a:srgbClr val="181818"/>
                </a:solidFill>
                <a:sym typeface="Calibri"/>
              </a:rPr>
              <a:t> </a:t>
            </a:r>
            <a:r>
              <a:rPr lang="cs-CZ" sz="900" dirty="0" err="1">
                <a:solidFill>
                  <a:srgbClr val="181818"/>
                </a:solidFill>
                <a:sym typeface="Calibri"/>
              </a:rPr>
              <a:t>Graphics</a:t>
            </a:r>
            <a:r>
              <a:rPr lang="cs-CZ" sz="900" dirty="0">
                <a:solidFill>
                  <a:srgbClr val="181818"/>
                </a:solidFill>
                <a:sym typeface="Calibri"/>
              </a:rPr>
              <a:t> </a:t>
            </a:r>
            <a:r>
              <a:rPr lang="cs-CZ" sz="900" dirty="0" err="1">
                <a:solidFill>
                  <a:srgbClr val="181818"/>
                </a:solidFill>
                <a:sym typeface="Calibri"/>
              </a:rPr>
              <a:t>Stock</a:t>
            </a:r>
            <a:r>
              <a:rPr lang="cs-CZ" sz="900" dirty="0">
                <a:solidFill>
                  <a:srgbClr val="181818"/>
                </a:solidFill>
                <a:sym typeface="Calibri"/>
              </a:rPr>
              <a:t> </a:t>
            </a:r>
            <a:r>
              <a:rPr lang="cs-CZ" sz="900" dirty="0" err="1">
                <a:solidFill>
                  <a:srgbClr val="181818"/>
                </a:solidFill>
                <a:sym typeface="Calibri"/>
              </a:rPr>
              <a:t>Photography</a:t>
            </a:r>
            <a:r>
              <a:rPr lang="cs-CZ" sz="900" dirty="0">
                <a:solidFill>
                  <a:srgbClr val="181818"/>
                </a:solidFill>
                <a:sym typeface="Calibri"/>
              </a:rPr>
              <a:t> PNG,“ Free </a:t>
            </a:r>
            <a:r>
              <a:rPr lang="cs-CZ" sz="900" dirty="0" err="1">
                <a:solidFill>
                  <a:srgbClr val="181818"/>
                </a:solidFill>
                <a:sym typeface="Calibri"/>
              </a:rPr>
              <a:t>Trannsparent</a:t>
            </a:r>
            <a:r>
              <a:rPr lang="cs-CZ" sz="900" dirty="0">
                <a:solidFill>
                  <a:srgbClr val="181818"/>
                </a:solidFill>
                <a:sym typeface="Calibri"/>
              </a:rPr>
              <a:t> PNG </a:t>
            </a:r>
            <a:r>
              <a:rPr lang="cs-CZ" sz="900" dirty="0" err="1">
                <a:solidFill>
                  <a:srgbClr val="181818"/>
                </a:solidFill>
                <a:sym typeface="Calibri"/>
              </a:rPr>
              <a:t>Images</a:t>
            </a:r>
            <a:r>
              <a:rPr lang="cs-CZ" sz="900" dirty="0">
                <a:solidFill>
                  <a:srgbClr val="181818"/>
                </a:solidFill>
                <a:sym typeface="Calibri"/>
              </a:rPr>
              <a:t>, Jun. 11, 2019. [Online]. </a:t>
            </a:r>
            <a:r>
              <a:rPr lang="cs-CZ" sz="900" dirty="0" err="1">
                <a:solidFill>
                  <a:srgbClr val="181818"/>
                </a:solidFill>
                <a:sym typeface="Calibri"/>
              </a:rPr>
              <a:t>Available</a:t>
            </a:r>
            <a:r>
              <a:rPr lang="cs-CZ" sz="900" dirty="0">
                <a:solidFill>
                  <a:srgbClr val="181818"/>
                </a:solidFill>
                <a:sym typeface="Calibri"/>
              </a:rPr>
              <a:t>: 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https://favpng.com/</a:t>
            </a:r>
            <a:r>
              <a:rPr lang="cs-CZ" sz="900" u="sng" dirty="0" err="1">
                <a:solidFill>
                  <a:srgbClr val="0563C1"/>
                </a:solidFill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png_view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/globe-globe-</a:t>
            </a:r>
            <a:r>
              <a:rPr lang="cs-CZ" sz="900" u="sng" dirty="0" err="1">
                <a:solidFill>
                  <a:srgbClr val="0563C1"/>
                </a:solidFill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world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cs-CZ" sz="900" u="sng" dirty="0" err="1">
                <a:solidFill>
                  <a:srgbClr val="0563C1"/>
                </a:solidFill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earth-vector-graphics-stock-photography-png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sz="900" u="sng" dirty="0" err="1">
                <a:solidFill>
                  <a:srgbClr val="0563C1"/>
                </a:solidFill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XGMhSbaR</a:t>
            </a:r>
            <a:r>
              <a:rPr lang="cs-CZ" sz="900" dirty="0">
                <a:solidFill>
                  <a:srgbClr val="181818"/>
                </a:solidFill>
                <a:sym typeface="Calibri"/>
              </a:rPr>
              <a:t>. [</a:t>
            </a:r>
            <a:r>
              <a:rPr lang="cs-CZ" sz="900" dirty="0" err="1">
                <a:solidFill>
                  <a:srgbClr val="181818"/>
                </a:solidFill>
                <a:sym typeface="Calibri"/>
              </a:rPr>
              <a:t>Accessed</a:t>
            </a:r>
            <a:r>
              <a:rPr lang="cs-CZ" sz="900" dirty="0">
                <a:solidFill>
                  <a:srgbClr val="181818"/>
                </a:solidFill>
                <a:sym typeface="Calibri"/>
              </a:rPr>
              <a:t>: 19. Mar, 2021].</a:t>
            </a:r>
            <a:endParaRPr sz="900" dirty="0">
              <a:solidFill>
                <a:srgbClr val="181818"/>
              </a:solidFill>
              <a:sym typeface="Calibri"/>
            </a:endParaRPr>
          </a:p>
          <a:p>
            <a:pPr marL="228600" lvl="0" indent="-2286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</a:pPr>
            <a:r>
              <a:rPr lang="cs-CZ" sz="900" dirty="0">
                <a:sym typeface="Calibri"/>
              </a:rPr>
              <a:t>[2] Depositphotos.com, “</a:t>
            </a:r>
            <a:r>
              <a:rPr lang="cs-CZ" sz="900" dirty="0" err="1">
                <a:sym typeface="Calibri"/>
              </a:rPr>
              <a:t>Dictionary</a:t>
            </a:r>
            <a:r>
              <a:rPr lang="cs-CZ" sz="900" dirty="0">
                <a:sym typeface="Calibri"/>
              </a:rPr>
              <a:t>, </a:t>
            </a:r>
            <a:r>
              <a:rPr lang="cs-CZ" sz="900" dirty="0" err="1">
                <a:sym typeface="Calibri"/>
              </a:rPr>
              <a:t>modern</a:t>
            </a:r>
            <a:r>
              <a:rPr lang="cs-CZ" sz="900" dirty="0">
                <a:sym typeface="Calibri"/>
              </a:rPr>
              <a:t> </a:t>
            </a:r>
            <a:r>
              <a:rPr lang="cs-CZ" sz="900" dirty="0" err="1">
                <a:sym typeface="Calibri"/>
              </a:rPr>
              <a:t>library</a:t>
            </a:r>
            <a:r>
              <a:rPr lang="cs-CZ" sz="900" dirty="0">
                <a:sym typeface="Calibri"/>
              </a:rPr>
              <a:t> and web archive. </a:t>
            </a:r>
            <a:r>
              <a:rPr lang="cs-CZ" sz="900" dirty="0" err="1">
                <a:sym typeface="Calibri"/>
              </a:rPr>
              <a:t>Literature</a:t>
            </a:r>
            <a:r>
              <a:rPr lang="cs-CZ" sz="900" dirty="0">
                <a:sym typeface="Calibri"/>
              </a:rPr>
              <a:t> and </a:t>
            </a:r>
            <a:r>
              <a:rPr lang="cs-CZ" sz="900" dirty="0" err="1">
                <a:sym typeface="Calibri"/>
              </a:rPr>
              <a:t>digital</a:t>
            </a:r>
            <a:r>
              <a:rPr lang="cs-CZ" sz="900" dirty="0">
                <a:sym typeface="Calibri"/>
              </a:rPr>
              <a:t> </a:t>
            </a:r>
            <a:r>
              <a:rPr lang="cs-CZ" sz="900" dirty="0" err="1">
                <a:sym typeface="Calibri"/>
              </a:rPr>
              <a:t>culture</a:t>
            </a:r>
            <a:r>
              <a:rPr lang="cs-CZ" sz="900" dirty="0">
                <a:sym typeface="Calibri"/>
              </a:rPr>
              <a:t>. </a:t>
            </a:r>
            <a:r>
              <a:rPr lang="cs-CZ" sz="900" dirty="0" err="1">
                <a:sym typeface="Calibri"/>
              </a:rPr>
              <a:t>Vector</a:t>
            </a:r>
            <a:r>
              <a:rPr lang="cs-CZ" sz="900" dirty="0">
                <a:sym typeface="Calibri"/>
              </a:rPr>
              <a:t> </a:t>
            </a:r>
            <a:r>
              <a:rPr lang="cs-CZ" sz="900" dirty="0" err="1">
                <a:sym typeface="Calibri"/>
              </a:rPr>
              <a:t>of</a:t>
            </a:r>
            <a:r>
              <a:rPr lang="cs-CZ" sz="900" dirty="0">
                <a:sym typeface="Calibri"/>
              </a:rPr>
              <a:t> </a:t>
            </a:r>
            <a:r>
              <a:rPr lang="cs-CZ" sz="900" dirty="0" err="1">
                <a:sym typeface="Calibri"/>
              </a:rPr>
              <a:t>people</a:t>
            </a:r>
            <a:r>
              <a:rPr lang="cs-CZ" sz="900" dirty="0">
                <a:sym typeface="Calibri"/>
              </a:rPr>
              <a:t> </a:t>
            </a:r>
            <a:r>
              <a:rPr lang="cs-CZ" sz="900" dirty="0" err="1">
                <a:sym typeface="Calibri"/>
              </a:rPr>
              <a:t>reading</a:t>
            </a:r>
            <a:r>
              <a:rPr lang="cs-CZ" sz="900" dirty="0">
                <a:sym typeface="Calibri"/>
              </a:rPr>
              <a:t> </a:t>
            </a:r>
            <a:r>
              <a:rPr lang="cs-CZ" sz="900" dirty="0" err="1">
                <a:sym typeface="Calibri"/>
              </a:rPr>
              <a:t>books</a:t>
            </a:r>
            <a:r>
              <a:rPr lang="cs-CZ" sz="900" dirty="0">
                <a:sym typeface="Calibri"/>
              </a:rPr>
              <a:t> </a:t>
            </a:r>
            <a:r>
              <a:rPr lang="cs-CZ" sz="900" dirty="0" err="1">
                <a:sym typeface="Calibri"/>
              </a:rPr>
              <a:t>using</a:t>
            </a:r>
            <a:r>
              <a:rPr lang="cs-CZ" sz="900" dirty="0">
                <a:sym typeface="Calibri"/>
              </a:rPr>
              <a:t> </a:t>
            </a:r>
            <a:r>
              <a:rPr lang="cs-CZ" sz="900" dirty="0" err="1">
                <a:sym typeface="Calibri"/>
              </a:rPr>
              <a:t>modern</a:t>
            </a:r>
            <a:r>
              <a:rPr lang="cs-CZ" sz="900" dirty="0">
                <a:sym typeface="Calibri"/>
              </a:rPr>
              <a:t> technology.” </a:t>
            </a:r>
            <a:r>
              <a:rPr lang="cs-CZ" sz="900" dirty="0" err="1">
                <a:sym typeface="Calibri"/>
              </a:rPr>
              <a:t>Royalty</a:t>
            </a:r>
            <a:r>
              <a:rPr lang="cs-CZ" sz="900" dirty="0">
                <a:sym typeface="Calibri"/>
              </a:rPr>
              <a:t>-free </a:t>
            </a:r>
            <a:r>
              <a:rPr lang="cs-CZ" sz="900" dirty="0" err="1">
                <a:sym typeface="Calibri"/>
              </a:rPr>
              <a:t>Stock</a:t>
            </a:r>
            <a:r>
              <a:rPr lang="cs-CZ" sz="900" dirty="0">
                <a:sym typeface="Calibri"/>
              </a:rPr>
              <a:t> </a:t>
            </a:r>
            <a:r>
              <a:rPr lang="cs-CZ" sz="900" dirty="0" err="1">
                <a:sym typeface="Calibri"/>
              </a:rPr>
              <a:t>Photos</a:t>
            </a:r>
            <a:r>
              <a:rPr lang="cs-CZ" sz="900" dirty="0">
                <a:sym typeface="Calibri"/>
              </a:rPr>
              <a:t>, </a:t>
            </a:r>
            <a:r>
              <a:rPr lang="cs-CZ" sz="900" dirty="0" err="1">
                <a:sym typeface="Calibri"/>
              </a:rPr>
              <a:t>Vector</a:t>
            </a:r>
            <a:r>
              <a:rPr lang="cs-CZ" sz="900" dirty="0">
                <a:sym typeface="Calibri"/>
              </a:rPr>
              <a:t> </a:t>
            </a:r>
            <a:r>
              <a:rPr lang="cs-CZ" sz="900" dirty="0" err="1">
                <a:sym typeface="Calibri"/>
              </a:rPr>
              <a:t>Images</a:t>
            </a:r>
            <a:r>
              <a:rPr lang="cs-CZ" sz="900" dirty="0">
                <a:sym typeface="Calibri"/>
              </a:rPr>
              <a:t>, </a:t>
            </a:r>
            <a:r>
              <a:rPr lang="cs-CZ" sz="900" dirty="0" err="1">
                <a:sym typeface="Calibri"/>
              </a:rPr>
              <a:t>Videos</a:t>
            </a:r>
            <a:r>
              <a:rPr lang="cs-CZ" sz="900" dirty="0">
                <a:sym typeface="Calibri"/>
              </a:rPr>
              <a:t> and Music, Jan. 29, 2019. [Online]. </a:t>
            </a:r>
            <a:r>
              <a:rPr lang="cs-CZ" sz="900" dirty="0" err="1">
                <a:sym typeface="Calibri"/>
              </a:rPr>
              <a:t>Available</a:t>
            </a:r>
            <a:r>
              <a:rPr lang="cs-CZ" sz="900" dirty="0">
                <a:sym typeface="Calibri"/>
              </a:rPr>
              <a:t>: 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https://depositphotos.com/241174646/stock-illustration-dictionary-modern-library-web-archive.html</a:t>
            </a:r>
            <a:r>
              <a:rPr lang="cs-CZ" sz="900" dirty="0">
                <a:sym typeface="Calibri"/>
              </a:rPr>
              <a:t>. [</a:t>
            </a:r>
            <a:r>
              <a:rPr lang="cs-CZ" sz="900" dirty="0" err="1">
                <a:sym typeface="Calibri"/>
              </a:rPr>
              <a:t>Accessed</a:t>
            </a:r>
            <a:r>
              <a:rPr lang="cs-CZ" sz="900" dirty="0">
                <a:sym typeface="Calibri"/>
              </a:rPr>
              <a:t>: 19. Mar, 2021].</a:t>
            </a:r>
            <a:endParaRPr sz="900" dirty="0">
              <a:sym typeface="Calibri"/>
            </a:endParaRPr>
          </a:p>
          <a:p>
            <a:pPr marL="228600" lvl="0" indent="-2286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</a:pPr>
            <a:r>
              <a:rPr lang="cs-CZ" sz="900" dirty="0">
                <a:sym typeface="Calibri"/>
              </a:rPr>
              <a:t>[3] Openclipart.org, “Desktop </a:t>
            </a:r>
            <a:r>
              <a:rPr lang="cs-CZ" sz="900" dirty="0" err="1">
                <a:sym typeface="Calibri"/>
              </a:rPr>
              <a:t>Computer</a:t>
            </a:r>
            <a:r>
              <a:rPr lang="cs-CZ" sz="900" dirty="0">
                <a:sym typeface="Calibri"/>
              </a:rPr>
              <a:t> (#7),” </a:t>
            </a:r>
            <a:r>
              <a:rPr lang="cs-CZ" sz="900" dirty="0" err="1">
                <a:sym typeface="Calibri"/>
              </a:rPr>
              <a:t>Openclipart</a:t>
            </a:r>
            <a:r>
              <a:rPr lang="cs-CZ" sz="900" dirty="0">
                <a:sym typeface="Calibri"/>
              </a:rPr>
              <a:t>, Dec. 22, 2018. [Online]. 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https://openclipart.org/detail/312339/desktop-computer-7</a:t>
            </a:r>
            <a:r>
              <a:rPr lang="cs-CZ" sz="900" dirty="0">
                <a:sym typeface="Calibri"/>
              </a:rPr>
              <a:t>. [</a:t>
            </a:r>
            <a:r>
              <a:rPr lang="cs-CZ" sz="900" dirty="0" err="1">
                <a:sym typeface="Calibri"/>
              </a:rPr>
              <a:t>Accessed</a:t>
            </a:r>
            <a:r>
              <a:rPr lang="cs-CZ" sz="900" dirty="0">
                <a:sym typeface="Calibri"/>
              </a:rPr>
              <a:t>: 19. Mar, 2021].</a:t>
            </a:r>
            <a:endParaRPr sz="900" dirty="0">
              <a:sym typeface="Calibri"/>
            </a:endParaRPr>
          </a:p>
          <a:p>
            <a:pPr marL="228600" lvl="0" indent="-2286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</a:pPr>
            <a:r>
              <a:rPr lang="cs-CZ" sz="900" dirty="0">
                <a:sym typeface="Calibri"/>
              </a:rPr>
              <a:t>[4] Shivkumardas.wordpress.com, “GIS </a:t>
            </a:r>
            <a:r>
              <a:rPr lang="cs-CZ" sz="900" dirty="0" err="1">
                <a:sym typeface="Calibri"/>
              </a:rPr>
              <a:t>Layers</a:t>
            </a:r>
            <a:r>
              <a:rPr lang="cs-CZ" sz="900" dirty="0">
                <a:sym typeface="Calibri"/>
              </a:rPr>
              <a:t>,” General </a:t>
            </a:r>
            <a:r>
              <a:rPr lang="cs-CZ" sz="900" dirty="0" err="1">
                <a:sym typeface="Calibri"/>
              </a:rPr>
              <a:t>Technical</a:t>
            </a:r>
            <a:r>
              <a:rPr lang="cs-CZ" sz="900" dirty="0">
                <a:sym typeface="Calibri"/>
              </a:rPr>
              <a:t> </a:t>
            </a:r>
            <a:r>
              <a:rPr lang="cs-CZ" sz="900" dirty="0" err="1">
                <a:sym typeface="Calibri"/>
              </a:rPr>
              <a:t>Information</a:t>
            </a:r>
            <a:r>
              <a:rPr lang="cs-CZ" sz="900" dirty="0">
                <a:sym typeface="Calibri"/>
              </a:rPr>
              <a:t>, 2021. [Online]. https://shivkumardas.files.wordpress.com/2013/07/gis-layers.png . [</a:t>
            </a:r>
            <a:r>
              <a:rPr lang="cs-CZ" sz="900" dirty="0" err="1">
                <a:sym typeface="Calibri"/>
              </a:rPr>
              <a:t>Accessed</a:t>
            </a:r>
            <a:r>
              <a:rPr lang="cs-CZ" sz="900" dirty="0">
                <a:sym typeface="Calibri"/>
              </a:rPr>
              <a:t>: 19. Mar, 2021].</a:t>
            </a:r>
            <a:endParaRPr sz="900" dirty="0">
              <a:sym typeface="Calibri"/>
            </a:endParaRPr>
          </a:p>
          <a:p>
            <a:pPr marL="228600" lvl="0" indent="-2286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</a:pPr>
            <a:r>
              <a:rPr lang="cs-CZ" sz="900" dirty="0">
                <a:sym typeface="Calibri"/>
              </a:rPr>
              <a:t>[5] H. Švedová, </a:t>
            </a:r>
            <a:r>
              <a:rPr lang="cs-CZ" sz="900" dirty="0"/>
              <a:t>Komponenty GIS, </a:t>
            </a:r>
            <a:r>
              <a:rPr lang="cs-CZ" sz="900" dirty="0" err="1"/>
              <a:t>Oct</a:t>
            </a:r>
            <a:r>
              <a:rPr lang="cs-CZ" sz="900" dirty="0"/>
              <a:t>. 25, 2021.</a:t>
            </a:r>
            <a:r>
              <a:rPr lang="cs-CZ" sz="900" dirty="0">
                <a:sym typeface="Calibri"/>
              </a:rPr>
              <a:t> </a:t>
            </a:r>
            <a:endParaRPr sz="900" dirty="0">
              <a:sym typeface="Calibri"/>
            </a:endParaRPr>
          </a:p>
          <a:p>
            <a:pPr marL="228600" lvl="0" indent="-2286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</a:pPr>
            <a:r>
              <a:rPr lang="cs-CZ" sz="900" dirty="0">
                <a:sym typeface="Calibri"/>
              </a:rPr>
              <a:t>[</a:t>
            </a:r>
            <a:r>
              <a:rPr lang="cs-CZ" sz="900" dirty="0"/>
              <a:t>6</a:t>
            </a:r>
            <a:r>
              <a:rPr lang="cs-CZ" sz="900" dirty="0">
                <a:sym typeface="Calibri"/>
              </a:rPr>
              <a:t>] P. Kašpar, “Srovnání vektorového a rastrového formátu dat,” Geografické informační systémy, </a:t>
            </a:r>
            <a:r>
              <a:rPr lang="cs-CZ" sz="900" dirty="0" err="1">
                <a:sym typeface="Calibri"/>
              </a:rPr>
              <a:t>Sep</a:t>
            </a:r>
            <a:r>
              <a:rPr lang="cs-CZ" sz="900" dirty="0">
                <a:sym typeface="Calibri"/>
              </a:rPr>
              <a:t>. 29, 2006. [Online]. 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https://docplayer.cz/3056450-Geograficke-informacni-systemy.html</a:t>
            </a:r>
            <a:r>
              <a:rPr lang="cs-CZ" sz="900" dirty="0">
                <a:sym typeface="Calibri"/>
              </a:rPr>
              <a:t>. [</a:t>
            </a:r>
            <a:r>
              <a:rPr lang="cs-CZ" sz="900" dirty="0" err="1">
                <a:sym typeface="Calibri"/>
              </a:rPr>
              <a:t>Accessed</a:t>
            </a:r>
            <a:r>
              <a:rPr lang="cs-CZ" sz="900" dirty="0">
                <a:sym typeface="Calibri"/>
              </a:rPr>
              <a:t>: 19. Mar, 2021].</a:t>
            </a:r>
            <a:endParaRPr sz="900" dirty="0">
              <a:sym typeface="Calibri"/>
            </a:endParaRPr>
          </a:p>
          <a:p>
            <a:pPr marL="228600" lvl="0" indent="-2286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</a:pPr>
            <a:r>
              <a:rPr lang="cs-CZ" sz="900" dirty="0">
                <a:sym typeface="Calibri"/>
              </a:rPr>
              <a:t>[</a:t>
            </a:r>
            <a:r>
              <a:rPr lang="cs-CZ" sz="900" dirty="0"/>
              <a:t>7</a:t>
            </a:r>
            <a:r>
              <a:rPr lang="cs-CZ" sz="900" dirty="0">
                <a:sym typeface="Calibri"/>
              </a:rPr>
              <a:t>] Vimeo.com, “</a:t>
            </a:r>
            <a:r>
              <a:rPr lang="cs-CZ" sz="900" dirty="0" err="1">
                <a:sym typeface="Calibri"/>
              </a:rPr>
              <a:t>Raster</a:t>
            </a:r>
            <a:r>
              <a:rPr lang="cs-CZ" sz="900" dirty="0">
                <a:sym typeface="Calibri"/>
              </a:rPr>
              <a:t> and </a:t>
            </a:r>
            <a:r>
              <a:rPr lang="cs-CZ" sz="900" dirty="0" err="1">
                <a:sym typeface="Calibri"/>
              </a:rPr>
              <a:t>Vector</a:t>
            </a:r>
            <a:r>
              <a:rPr lang="cs-CZ" sz="900" dirty="0">
                <a:sym typeface="Calibri"/>
              </a:rPr>
              <a:t> Data,” 2013. [Online]. 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https://vimeo.com/53016715</a:t>
            </a:r>
            <a:r>
              <a:rPr lang="cs-CZ" sz="900" dirty="0">
                <a:sym typeface="Calibri"/>
              </a:rPr>
              <a:t>. [</a:t>
            </a:r>
            <a:r>
              <a:rPr lang="cs-CZ" sz="900" dirty="0" err="1">
                <a:sym typeface="Calibri"/>
              </a:rPr>
              <a:t>Accessed</a:t>
            </a:r>
            <a:r>
              <a:rPr lang="cs-CZ" sz="900" dirty="0">
                <a:sym typeface="Calibri"/>
              </a:rPr>
              <a:t>: 19. Mar, 2021].</a:t>
            </a:r>
            <a:endParaRPr sz="900" dirty="0">
              <a:sym typeface="Calibri"/>
            </a:endParaRPr>
          </a:p>
          <a:p>
            <a:pPr marL="228600" lvl="0" indent="-2286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</a:pPr>
            <a:r>
              <a:rPr lang="cs-CZ" sz="900" dirty="0">
                <a:sym typeface="Calibri"/>
              </a:rPr>
              <a:t>[</a:t>
            </a:r>
            <a:r>
              <a:rPr lang="cs-CZ" sz="900" dirty="0"/>
              <a:t>8</a:t>
            </a:r>
            <a:r>
              <a:rPr lang="cs-CZ" sz="900" dirty="0">
                <a:sym typeface="Calibri"/>
              </a:rPr>
              <a:t>] J. Menšíková, “Vektor(</a:t>
            </a:r>
            <a:r>
              <a:rPr lang="cs-CZ" sz="900" dirty="0" err="1">
                <a:sym typeface="Calibri"/>
              </a:rPr>
              <a:t>aptor</a:t>
            </a:r>
            <a:r>
              <a:rPr lang="cs-CZ" sz="900" dirty="0">
                <a:sym typeface="Calibri"/>
              </a:rPr>
              <a:t>) vs rastr(</a:t>
            </a:r>
            <a:r>
              <a:rPr lang="cs-CZ" sz="900" dirty="0" err="1">
                <a:sym typeface="Calibri"/>
              </a:rPr>
              <a:t>saurus</a:t>
            </a:r>
            <a:r>
              <a:rPr lang="cs-CZ" sz="900" dirty="0">
                <a:sym typeface="Calibri"/>
              </a:rPr>
              <a:t>),” </a:t>
            </a:r>
            <a:r>
              <a:rPr lang="cs-CZ" sz="900" dirty="0" err="1">
                <a:sym typeface="Calibri"/>
              </a:rPr>
              <a:t>Feb</a:t>
            </a:r>
            <a:r>
              <a:rPr lang="cs-CZ" sz="900" dirty="0">
                <a:sym typeface="Calibri"/>
              </a:rPr>
              <a:t>. 20, 2020. [Online]. 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https://www.menseek.eu/</a:t>
            </a:r>
            <a:r>
              <a:rPr lang="cs-CZ" sz="900" u="sng" dirty="0" err="1">
                <a:solidFill>
                  <a:srgbClr val="0563C1"/>
                </a:solidFill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vektoraptor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-vs-</a:t>
            </a:r>
            <a:r>
              <a:rPr lang="cs-CZ" sz="900" u="sng" dirty="0" err="1">
                <a:solidFill>
                  <a:srgbClr val="0563C1"/>
                </a:solidFill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rastrosaurus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sz="900" dirty="0">
                <a:sym typeface="Calibri"/>
              </a:rPr>
              <a:t>. [</a:t>
            </a:r>
            <a:r>
              <a:rPr lang="cs-CZ" sz="900" dirty="0" err="1">
                <a:sym typeface="Calibri"/>
              </a:rPr>
              <a:t>Accessed</a:t>
            </a:r>
            <a:r>
              <a:rPr lang="cs-CZ" sz="900" dirty="0">
                <a:sym typeface="Calibri"/>
              </a:rPr>
              <a:t>: 19. Mar, 2021].</a:t>
            </a:r>
            <a:endParaRPr sz="900" dirty="0">
              <a:sym typeface="Calibri"/>
            </a:endParaRPr>
          </a:p>
          <a:p>
            <a:pPr marL="228600" lvl="0" indent="-2286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</a:pPr>
            <a:r>
              <a:rPr lang="cs-CZ" sz="900" dirty="0">
                <a:sym typeface="Calibri"/>
              </a:rPr>
              <a:t>[</a:t>
            </a:r>
            <a:r>
              <a:rPr lang="cs-CZ" sz="900" dirty="0"/>
              <a:t>9</a:t>
            </a:r>
            <a:r>
              <a:rPr lang="cs-CZ" sz="900" dirty="0">
                <a:sym typeface="Calibri"/>
              </a:rPr>
              <a:t>] </a:t>
            </a:r>
            <a:r>
              <a:rPr lang="cs-CZ" sz="900" dirty="0" err="1">
                <a:sym typeface="Calibri"/>
              </a:rPr>
              <a:t>Cema-agri-org</a:t>
            </a:r>
            <a:r>
              <a:rPr lang="cs-CZ" sz="900" dirty="0">
                <a:sym typeface="Calibri"/>
              </a:rPr>
              <a:t>, “</a:t>
            </a:r>
            <a:r>
              <a:rPr lang="cs-CZ" sz="900" dirty="0" err="1">
                <a:sym typeface="Calibri"/>
              </a:rPr>
              <a:t>The</a:t>
            </a:r>
            <a:r>
              <a:rPr lang="cs-CZ" sz="900" dirty="0">
                <a:sym typeface="Calibri"/>
              </a:rPr>
              <a:t> use </a:t>
            </a:r>
            <a:r>
              <a:rPr lang="cs-CZ" sz="900" dirty="0" err="1">
                <a:sym typeface="Calibri"/>
              </a:rPr>
              <a:t>of</a:t>
            </a:r>
            <a:r>
              <a:rPr lang="cs-CZ" sz="900" dirty="0">
                <a:sym typeface="Calibri"/>
              </a:rPr>
              <a:t> drone in </a:t>
            </a:r>
            <a:r>
              <a:rPr lang="cs-CZ" sz="900" dirty="0" err="1">
                <a:sym typeface="Calibri"/>
              </a:rPr>
              <a:t>agriculture</a:t>
            </a:r>
            <a:r>
              <a:rPr lang="cs-CZ" sz="900" dirty="0">
                <a:sym typeface="Calibri"/>
              </a:rPr>
              <a:t>,” </a:t>
            </a:r>
            <a:r>
              <a:rPr lang="cs-CZ" sz="900" dirty="0" err="1">
                <a:sym typeface="Calibri"/>
              </a:rPr>
              <a:t>European</a:t>
            </a:r>
            <a:r>
              <a:rPr lang="cs-CZ" sz="900" dirty="0">
                <a:sym typeface="Calibri"/>
              </a:rPr>
              <a:t> </a:t>
            </a:r>
            <a:r>
              <a:rPr lang="cs-CZ" sz="900" dirty="0" err="1">
                <a:sym typeface="Calibri"/>
              </a:rPr>
              <a:t>Agriculture</a:t>
            </a:r>
            <a:r>
              <a:rPr lang="cs-CZ" sz="900" dirty="0">
                <a:sym typeface="Calibri"/>
              </a:rPr>
              <a:t> </a:t>
            </a:r>
            <a:r>
              <a:rPr lang="cs-CZ" sz="900" dirty="0" err="1">
                <a:sym typeface="Calibri"/>
              </a:rPr>
              <a:t>Machinery</a:t>
            </a:r>
            <a:r>
              <a:rPr lang="cs-CZ" sz="900" dirty="0">
                <a:sym typeface="Calibri"/>
              </a:rPr>
              <a:t> </a:t>
            </a:r>
            <a:r>
              <a:rPr lang="cs-CZ" sz="900" dirty="0" err="1">
                <a:sym typeface="Calibri"/>
              </a:rPr>
              <a:t>Association</a:t>
            </a:r>
            <a:r>
              <a:rPr lang="cs-CZ" sz="900" dirty="0">
                <a:sym typeface="Calibri"/>
              </a:rPr>
              <a:t>, 2016. [Online]. 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url?sa=i&amp;url=https%3A%2F%2Fwww.researchgate.net%2Fprofile%2FJ_Tarafdar%2Fpost%2FHi_Javier_del_Cioppo_Do_you_have_some_advanced_of_the_project_some_paper%2Fattachment%2F5a956a8e4cde266d588dfab1%2FAS%253A598653739737088%25401519741582078%2Fdownload%2FFlyer_Q%2526A%2Bdrones%2BFFA%2B%2B2016%2BFINAL.pdf&amp;psig=AOvVaw0-EuHX3JBTj3Kh5bvKRQIj&amp;ust=1616247950525000&amp;source=images&amp;cd=vfe&amp;ved=0CA0QjhxqFwoTCJj6-IK_vO8CFQAAAAAdAAAAABAI</a:t>
            </a:r>
            <a:r>
              <a:rPr lang="cs-CZ" sz="900" dirty="0">
                <a:sym typeface="Calibri"/>
              </a:rPr>
              <a:t>  [</a:t>
            </a:r>
            <a:r>
              <a:rPr lang="cs-CZ" sz="900" dirty="0" err="1">
                <a:sym typeface="Calibri"/>
              </a:rPr>
              <a:t>Accessed</a:t>
            </a:r>
            <a:r>
              <a:rPr lang="cs-CZ" sz="900" dirty="0">
                <a:sym typeface="Calibri"/>
              </a:rPr>
              <a:t>: 19. Mar, 2021].</a:t>
            </a:r>
            <a:endParaRPr sz="900" dirty="0">
              <a:sym typeface="Calibri"/>
            </a:endParaRPr>
          </a:p>
          <a:p>
            <a:pPr marL="228600" lvl="0" indent="-2286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</a:pPr>
            <a:r>
              <a:rPr lang="cs-CZ" sz="900" dirty="0">
                <a:sym typeface="Calibri"/>
              </a:rPr>
              <a:t>[1</a:t>
            </a:r>
            <a:r>
              <a:rPr lang="cs-CZ" sz="900" dirty="0"/>
              <a:t>0</a:t>
            </a:r>
            <a:r>
              <a:rPr lang="cs-CZ" sz="900" dirty="0">
                <a:sym typeface="Calibri"/>
              </a:rPr>
              <a:t>] Geokods.com, GIS in </a:t>
            </a:r>
            <a:r>
              <a:rPr lang="cs-CZ" sz="900" dirty="0" err="1">
                <a:sym typeface="Calibri"/>
              </a:rPr>
              <a:t>transportation</a:t>
            </a:r>
            <a:r>
              <a:rPr lang="cs-CZ" sz="900" dirty="0">
                <a:sym typeface="Calibri"/>
              </a:rPr>
              <a:t>, May. 30, 2018. [Online]. 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https://www.geospatialworld.net/</a:t>
            </a:r>
            <a:r>
              <a:rPr lang="cs-CZ" sz="900" u="sng" dirty="0" err="1">
                <a:solidFill>
                  <a:srgbClr val="0563C1"/>
                </a:solidFill>
                <a:sym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blogs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/gis-in-</a:t>
            </a:r>
            <a:r>
              <a:rPr lang="cs-CZ" sz="900" u="sng" dirty="0" err="1">
                <a:solidFill>
                  <a:srgbClr val="0563C1"/>
                </a:solidFill>
                <a:sym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transportation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sz="900" dirty="0">
                <a:sym typeface="Calibri"/>
              </a:rPr>
              <a:t>. [</a:t>
            </a:r>
            <a:r>
              <a:rPr lang="cs-CZ" sz="900" dirty="0" err="1">
                <a:sym typeface="Calibri"/>
              </a:rPr>
              <a:t>Accessed</a:t>
            </a:r>
            <a:r>
              <a:rPr lang="cs-CZ" sz="900" dirty="0">
                <a:sym typeface="Calibri"/>
              </a:rPr>
              <a:t>: 19. Mar, 2021].</a:t>
            </a:r>
            <a:endParaRPr sz="900" dirty="0">
              <a:sym typeface="Calibri"/>
            </a:endParaRPr>
          </a:p>
          <a:p>
            <a:pPr marL="228600" lvl="0" indent="-2286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</a:pPr>
            <a:r>
              <a:rPr lang="cs-CZ" sz="900" dirty="0">
                <a:sym typeface="Calibri"/>
              </a:rPr>
              <a:t>[1</a:t>
            </a:r>
            <a:r>
              <a:rPr lang="cs-CZ" sz="900" dirty="0"/>
              <a:t>1</a:t>
            </a:r>
            <a:r>
              <a:rPr lang="cs-CZ" sz="900" dirty="0">
                <a:sym typeface="Calibri"/>
              </a:rPr>
              <a:t>] Esri.com, </a:t>
            </a:r>
            <a:r>
              <a:rPr lang="cs-CZ" sz="900" dirty="0" err="1">
                <a:sym typeface="Calibri"/>
              </a:rPr>
              <a:t>Law</a:t>
            </a:r>
            <a:r>
              <a:rPr lang="cs-CZ" sz="900" dirty="0">
                <a:sym typeface="Calibri"/>
              </a:rPr>
              <a:t> </a:t>
            </a:r>
            <a:r>
              <a:rPr lang="cs-CZ" sz="900" dirty="0" err="1">
                <a:sym typeface="Calibri"/>
              </a:rPr>
              <a:t>Enforcement</a:t>
            </a:r>
            <a:r>
              <a:rPr lang="cs-CZ" sz="900" dirty="0">
                <a:sym typeface="Calibri"/>
              </a:rPr>
              <a:t>, 2021. [Online]. 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https://www.esri.com/en-</a:t>
            </a:r>
            <a:r>
              <a:rPr lang="cs-CZ" sz="900" u="sng" dirty="0" err="1">
                <a:solidFill>
                  <a:srgbClr val="0563C1"/>
                </a:solidFill>
                <a:sym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sz="900" u="sng" dirty="0" err="1">
                <a:solidFill>
                  <a:srgbClr val="0563C1"/>
                </a:solidFill>
                <a:sym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industries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sz="900" u="sng" dirty="0" err="1">
                <a:solidFill>
                  <a:srgbClr val="0563C1"/>
                </a:solidFill>
                <a:sym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law-enforcement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sz="900" u="sng" dirty="0" err="1">
                <a:solidFill>
                  <a:srgbClr val="0563C1"/>
                </a:solidFill>
                <a:sym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overview</a:t>
            </a:r>
            <a:r>
              <a:rPr lang="cs-CZ" sz="900" dirty="0">
                <a:sym typeface="Calibri"/>
              </a:rPr>
              <a:t>. [</a:t>
            </a:r>
            <a:r>
              <a:rPr lang="cs-CZ" sz="900" dirty="0" err="1">
                <a:sym typeface="Calibri"/>
              </a:rPr>
              <a:t>Accessed</a:t>
            </a:r>
            <a:r>
              <a:rPr lang="cs-CZ" sz="900" dirty="0">
                <a:sym typeface="Calibri"/>
              </a:rPr>
              <a:t>: 19. Mar, 2021].</a:t>
            </a:r>
            <a:endParaRPr sz="900" dirty="0">
              <a:sym typeface="Calibri"/>
            </a:endParaRPr>
          </a:p>
          <a:p>
            <a:pPr marL="228600" lvl="0" indent="-2286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</a:pPr>
            <a:r>
              <a:rPr lang="cs-CZ" sz="900" dirty="0">
                <a:sym typeface="Calibri"/>
              </a:rPr>
              <a:t>[1</a:t>
            </a:r>
            <a:r>
              <a:rPr lang="cs-CZ" sz="900" dirty="0"/>
              <a:t>2</a:t>
            </a:r>
            <a:r>
              <a:rPr lang="cs-CZ" sz="900" dirty="0">
                <a:sym typeface="Calibri"/>
              </a:rPr>
              <a:t>] Intellias.com, “</a:t>
            </a:r>
            <a:r>
              <a:rPr lang="cs-CZ" sz="900" dirty="0" err="1">
                <a:sym typeface="Calibri"/>
              </a:rPr>
              <a:t>Geschäftsherausforderung</a:t>
            </a:r>
            <a:r>
              <a:rPr lang="cs-CZ" sz="900" dirty="0">
                <a:sym typeface="Calibri"/>
              </a:rPr>
              <a:t>,” </a:t>
            </a:r>
            <a:r>
              <a:rPr lang="cs-CZ" sz="900" dirty="0" err="1">
                <a:sym typeface="Calibri"/>
              </a:rPr>
              <a:t>Geodataenrefassung</a:t>
            </a:r>
            <a:r>
              <a:rPr lang="cs-CZ" sz="900" dirty="0">
                <a:sym typeface="Calibri"/>
              </a:rPr>
              <a:t> </a:t>
            </a:r>
            <a:r>
              <a:rPr lang="cs-CZ" sz="900" dirty="0" err="1">
                <a:sym typeface="Calibri"/>
              </a:rPr>
              <a:t>unf</a:t>
            </a:r>
            <a:r>
              <a:rPr lang="cs-CZ" sz="900" dirty="0">
                <a:sym typeface="Calibri"/>
              </a:rPr>
              <a:t> -analyse </a:t>
            </a:r>
            <a:r>
              <a:rPr lang="cs-CZ" sz="900" dirty="0" err="1">
                <a:sym typeface="Calibri"/>
              </a:rPr>
              <a:t>für</a:t>
            </a:r>
            <a:r>
              <a:rPr lang="cs-CZ" sz="900" dirty="0">
                <a:sym typeface="Calibri"/>
              </a:rPr>
              <a:t> </a:t>
            </a:r>
            <a:r>
              <a:rPr lang="cs-CZ" sz="900" dirty="0" err="1">
                <a:sym typeface="Calibri"/>
              </a:rPr>
              <a:t>die</a:t>
            </a:r>
            <a:r>
              <a:rPr lang="cs-CZ" sz="900" dirty="0">
                <a:sym typeface="Calibri"/>
              </a:rPr>
              <a:t> Transport-</a:t>
            </a:r>
            <a:r>
              <a:rPr lang="cs-CZ" sz="900" dirty="0" err="1">
                <a:sym typeface="Calibri"/>
              </a:rPr>
              <a:t>Routenplanung</a:t>
            </a:r>
            <a:r>
              <a:rPr lang="cs-CZ" sz="900" dirty="0">
                <a:sym typeface="Calibri"/>
              </a:rPr>
              <a:t>, 2019. [Online]. 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https://www.intellias.com/de/geodatenerfassung-und-analyse-fur-die0transport-routenplanung/</a:t>
            </a:r>
            <a:r>
              <a:rPr lang="cs-CZ" sz="900" dirty="0">
                <a:sym typeface="Calibri"/>
              </a:rPr>
              <a:t>. [</a:t>
            </a:r>
            <a:r>
              <a:rPr lang="cs-CZ" sz="900" dirty="0" err="1">
                <a:sym typeface="Calibri"/>
              </a:rPr>
              <a:t>Accessed</a:t>
            </a:r>
            <a:r>
              <a:rPr lang="cs-CZ" sz="900" dirty="0">
                <a:sym typeface="Calibri"/>
              </a:rPr>
              <a:t>: 19. Mar, 2021].</a:t>
            </a:r>
            <a:endParaRPr sz="900" dirty="0">
              <a:sym typeface="Calibri"/>
            </a:endParaRPr>
          </a:p>
          <a:p>
            <a:pPr marL="228600" lvl="0" indent="-2286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</a:pPr>
            <a:r>
              <a:rPr lang="cs-CZ" sz="900" dirty="0">
                <a:sym typeface="Calibri"/>
              </a:rPr>
              <a:t>[1</a:t>
            </a:r>
            <a:r>
              <a:rPr lang="cs-CZ" sz="900" dirty="0"/>
              <a:t>3</a:t>
            </a:r>
            <a:r>
              <a:rPr lang="cs-CZ" sz="900" dirty="0">
                <a:sym typeface="Calibri"/>
              </a:rPr>
              <a:t>] Mapakriminality.cz, “Mapa kriminality,” 2021. [Online]. 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https://www.mapakriminality.cz/</a:t>
            </a:r>
            <a:r>
              <a:rPr lang="cs-CZ" sz="900" dirty="0">
                <a:sym typeface="Calibri"/>
              </a:rPr>
              <a:t>. [</a:t>
            </a:r>
            <a:r>
              <a:rPr lang="cs-CZ" sz="900" dirty="0" err="1">
                <a:sym typeface="Calibri"/>
              </a:rPr>
              <a:t>Accessed</a:t>
            </a:r>
            <a:r>
              <a:rPr lang="cs-CZ" sz="900" dirty="0">
                <a:sym typeface="Calibri"/>
              </a:rPr>
              <a:t>: 19. Mar, 2021].</a:t>
            </a:r>
            <a:endParaRPr sz="900" dirty="0">
              <a:sym typeface="Calibri"/>
            </a:endParaRPr>
          </a:p>
          <a:p>
            <a:pPr marL="228600" lvl="0" indent="-2286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</a:pPr>
            <a:r>
              <a:rPr lang="cs-CZ" sz="900" dirty="0">
                <a:sym typeface="Calibri"/>
              </a:rPr>
              <a:t>[1</a:t>
            </a:r>
            <a:r>
              <a:rPr lang="cs-CZ" sz="900" dirty="0"/>
              <a:t>4</a:t>
            </a:r>
            <a:r>
              <a:rPr lang="cs-CZ" sz="900" dirty="0">
                <a:sym typeface="Calibri"/>
              </a:rPr>
              <a:t>] Etc-expo.com, </a:t>
            </a:r>
            <a:r>
              <a:rPr lang="cs-CZ" sz="900" b="1" dirty="0" err="1">
                <a:solidFill>
                  <a:srgbClr val="111111"/>
                </a:solidFill>
                <a:sym typeface="Calibri"/>
              </a:rPr>
              <a:t>Starting</a:t>
            </a:r>
            <a:r>
              <a:rPr lang="cs-CZ" sz="900" b="1" dirty="0">
                <a:solidFill>
                  <a:srgbClr val="111111"/>
                </a:solidFill>
                <a:sym typeface="Calibri"/>
              </a:rPr>
              <a:t> </a:t>
            </a:r>
            <a:r>
              <a:rPr lang="cs-CZ" sz="900" b="1" dirty="0" err="1">
                <a:solidFill>
                  <a:srgbClr val="111111"/>
                </a:solidFill>
                <a:sym typeface="Calibri"/>
              </a:rPr>
              <a:t>your</a:t>
            </a:r>
            <a:r>
              <a:rPr lang="cs-CZ" sz="900" b="1" dirty="0">
                <a:solidFill>
                  <a:srgbClr val="111111"/>
                </a:solidFill>
                <a:sym typeface="Calibri"/>
              </a:rPr>
              <a:t> </a:t>
            </a:r>
            <a:r>
              <a:rPr lang="cs-CZ" sz="900" b="1" dirty="0" err="1">
                <a:solidFill>
                  <a:srgbClr val="111111"/>
                </a:solidFill>
                <a:sym typeface="Calibri"/>
              </a:rPr>
              <a:t>own</a:t>
            </a:r>
            <a:r>
              <a:rPr lang="cs-CZ" sz="900" b="1" dirty="0">
                <a:solidFill>
                  <a:srgbClr val="111111"/>
                </a:solidFill>
                <a:sym typeface="Calibri"/>
              </a:rPr>
              <a:t> Uber </a:t>
            </a:r>
            <a:r>
              <a:rPr lang="cs-CZ" sz="900" b="1" dirty="0" err="1">
                <a:solidFill>
                  <a:srgbClr val="111111"/>
                </a:solidFill>
                <a:sym typeface="Calibri"/>
              </a:rPr>
              <a:t>for</a:t>
            </a:r>
            <a:r>
              <a:rPr lang="cs-CZ" sz="900" b="1" dirty="0">
                <a:solidFill>
                  <a:srgbClr val="111111"/>
                </a:solidFill>
                <a:sym typeface="Calibri"/>
              </a:rPr>
              <a:t> </a:t>
            </a:r>
            <a:r>
              <a:rPr lang="cs-CZ" sz="900" b="1" dirty="0" err="1">
                <a:solidFill>
                  <a:srgbClr val="111111"/>
                </a:solidFill>
                <a:sym typeface="Calibri"/>
              </a:rPr>
              <a:t>Medical</a:t>
            </a:r>
            <a:r>
              <a:rPr lang="cs-CZ" sz="900" b="1" dirty="0">
                <a:solidFill>
                  <a:srgbClr val="111111"/>
                </a:solidFill>
                <a:sym typeface="Calibri"/>
              </a:rPr>
              <a:t> </a:t>
            </a:r>
            <a:r>
              <a:rPr lang="cs-CZ" sz="900" b="1" dirty="0" err="1">
                <a:solidFill>
                  <a:srgbClr val="111111"/>
                </a:solidFill>
                <a:sym typeface="Calibri"/>
              </a:rPr>
              <a:t>Transportation</a:t>
            </a:r>
            <a:r>
              <a:rPr lang="cs-CZ" sz="900" b="1" dirty="0">
                <a:solidFill>
                  <a:srgbClr val="111111"/>
                </a:solidFill>
                <a:sym typeface="Calibri"/>
              </a:rPr>
              <a:t> business</a:t>
            </a:r>
            <a:r>
              <a:rPr lang="cs-CZ" sz="900" dirty="0">
                <a:sym typeface="Calibri"/>
              </a:rPr>
              <a:t>, 2019. [Online]. 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https://www.etc-expo.com/</a:t>
            </a:r>
            <a:r>
              <a:rPr lang="cs-CZ" sz="900" u="sng" dirty="0" err="1">
                <a:solidFill>
                  <a:srgbClr val="0563C1"/>
                </a:solidFill>
                <a:sym typeface="Calibr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starting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cs-CZ" sz="900" u="sng" dirty="0" err="1">
                <a:solidFill>
                  <a:srgbClr val="0563C1"/>
                </a:solidFill>
                <a:sym typeface="Calibr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-uber-</a:t>
            </a:r>
            <a:r>
              <a:rPr lang="cs-CZ" sz="900" u="sng" dirty="0" err="1">
                <a:solidFill>
                  <a:srgbClr val="0563C1"/>
                </a:solidFill>
                <a:sym typeface="Calibr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-ambulance-</a:t>
            </a:r>
            <a:r>
              <a:rPr lang="cs-CZ" sz="900" u="sng" dirty="0" err="1">
                <a:solidFill>
                  <a:srgbClr val="0563C1"/>
                </a:solidFill>
                <a:sym typeface="Calibr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kind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cs-CZ" sz="900" u="sng" dirty="0" err="1">
                <a:solidFill>
                  <a:srgbClr val="0563C1"/>
                </a:solidFill>
                <a:sym typeface="Calibr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-business/</a:t>
            </a:r>
            <a:r>
              <a:rPr lang="cs-CZ" sz="900" u="sng" dirty="0" err="1">
                <a:solidFill>
                  <a:srgbClr val="0563C1"/>
                </a:solidFill>
                <a:sym typeface="Calibr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amp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sz="900" dirty="0">
                <a:sym typeface="Calibri"/>
              </a:rPr>
              <a:t>. [</a:t>
            </a:r>
            <a:r>
              <a:rPr lang="cs-CZ" sz="900" dirty="0" err="1">
                <a:sym typeface="Calibri"/>
              </a:rPr>
              <a:t>Accessed</a:t>
            </a:r>
            <a:r>
              <a:rPr lang="cs-CZ" sz="900" dirty="0">
                <a:sym typeface="Calibri"/>
              </a:rPr>
              <a:t>: 19. Mar, 2021].</a:t>
            </a:r>
            <a:endParaRPr sz="900" dirty="0">
              <a:sym typeface="Calibri"/>
            </a:endParaRPr>
          </a:p>
          <a:p>
            <a:pPr marL="228600" lvl="0" indent="-2286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</a:pPr>
            <a:r>
              <a:rPr lang="cs-CZ" sz="900" dirty="0">
                <a:sym typeface="Calibri"/>
              </a:rPr>
              <a:t>[1</a:t>
            </a:r>
            <a:r>
              <a:rPr lang="cs-CZ" sz="900" dirty="0"/>
              <a:t>5</a:t>
            </a:r>
            <a:r>
              <a:rPr lang="cs-CZ" sz="900" dirty="0">
                <a:sym typeface="Calibri"/>
              </a:rPr>
              <a:t>] Insuranceexpert.co.za, </a:t>
            </a:r>
            <a:r>
              <a:rPr lang="cs-CZ" sz="900" dirty="0" err="1">
                <a:sym typeface="Calibri"/>
              </a:rPr>
              <a:t>Medical</a:t>
            </a:r>
            <a:r>
              <a:rPr lang="cs-CZ" sz="900" dirty="0">
                <a:sym typeface="Calibri"/>
              </a:rPr>
              <a:t> </a:t>
            </a:r>
            <a:r>
              <a:rPr lang="cs-CZ" sz="900" dirty="0" err="1">
                <a:sym typeface="Calibri"/>
              </a:rPr>
              <a:t>aid</a:t>
            </a:r>
            <a:r>
              <a:rPr lang="cs-CZ" sz="900" dirty="0">
                <a:sym typeface="Calibri"/>
              </a:rPr>
              <a:t>, Mar. 24, 2019. [Online]. 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https://insuranceexpert.co.za/</a:t>
            </a:r>
            <a:r>
              <a:rPr lang="cs-CZ" sz="900" u="sng" dirty="0" err="1">
                <a:solidFill>
                  <a:srgbClr val="0563C1"/>
                </a:solidFill>
                <a:sym typeface="Calibri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medical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cs-CZ" sz="900" u="sng" dirty="0" err="1">
                <a:solidFill>
                  <a:srgbClr val="0563C1"/>
                </a:solidFill>
                <a:sym typeface="Calibri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aid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-vs-</a:t>
            </a:r>
            <a:r>
              <a:rPr lang="cs-CZ" sz="900" u="sng" dirty="0" err="1">
                <a:solidFill>
                  <a:srgbClr val="0563C1"/>
                </a:solidFill>
                <a:sym typeface="Calibri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hospital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cs-CZ" sz="900" u="sng" dirty="0" err="1">
                <a:solidFill>
                  <a:srgbClr val="0563C1"/>
                </a:solidFill>
                <a:sym typeface="Calibri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cover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cs-CZ" sz="900" u="sng" dirty="0" err="1">
                <a:solidFill>
                  <a:srgbClr val="0563C1"/>
                </a:solidFill>
                <a:sym typeface="Calibri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-in-</a:t>
            </a:r>
            <a:r>
              <a:rPr lang="cs-CZ" sz="900" u="sng" dirty="0" err="1">
                <a:solidFill>
                  <a:srgbClr val="0563C1"/>
                </a:solidFill>
                <a:sym typeface="Calibri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south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cs-CZ" sz="900" u="sng" dirty="0" err="1">
                <a:solidFill>
                  <a:srgbClr val="0563C1"/>
                </a:solidFill>
                <a:sym typeface="Calibri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africa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sz="900" dirty="0">
                <a:sym typeface="Calibri"/>
              </a:rPr>
              <a:t>. [</a:t>
            </a:r>
            <a:r>
              <a:rPr lang="cs-CZ" sz="900" dirty="0" err="1">
                <a:sym typeface="Calibri"/>
              </a:rPr>
              <a:t>Accessed</a:t>
            </a:r>
            <a:r>
              <a:rPr lang="cs-CZ" sz="900" dirty="0">
                <a:sym typeface="Calibri"/>
              </a:rPr>
              <a:t>: 19. Mar, 2021].</a:t>
            </a:r>
            <a:endParaRPr sz="900" dirty="0">
              <a:sym typeface="Calibri"/>
            </a:endParaRPr>
          </a:p>
          <a:p>
            <a:pPr marL="228600" lvl="0" indent="-2286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</a:pPr>
            <a:r>
              <a:rPr lang="cs-CZ" sz="900" dirty="0">
                <a:sym typeface="Calibri"/>
              </a:rPr>
              <a:t>[1</a:t>
            </a:r>
            <a:r>
              <a:rPr lang="cs-CZ" sz="900" dirty="0"/>
              <a:t>6</a:t>
            </a:r>
            <a:r>
              <a:rPr lang="cs-CZ" sz="900" dirty="0">
                <a:sym typeface="Calibri"/>
              </a:rPr>
              <a:t>] Ordnancesurvey.co.uk, </a:t>
            </a:r>
            <a:r>
              <a:rPr lang="cs-CZ" sz="900" dirty="0" err="1">
                <a:sym typeface="Calibri"/>
              </a:rPr>
              <a:t>The</a:t>
            </a:r>
            <a:r>
              <a:rPr lang="cs-CZ" sz="900" dirty="0">
                <a:sym typeface="Calibri"/>
              </a:rPr>
              <a:t> Hole Story, </a:t>
            </a:r>
            <a:r>
              <a:rPr lang="cs-CZ" sz="900" dirty="0" err="1">
                <a:sym typeface="Calibri"/>
              </a:rPr>
              <a:t>Mapzone</a:t>
            </a:r>
            <a:r>
              <a:rPr lang="cs-CZ" sz="900" dirty="0">
                <a:sym typeface="Calibri"/>
              </a:rPr>
              <a:t>, 2021. [Online]. 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https://www.ordnancesurvey.co.uk/</a:t>
            </a:r>
            <a:r>
              <a:rPr lang="cs-CZ" sz="900" u="sng" dirty="0" err="1">
                <a:solidFill>
                  <a:srgbClr val="0563C1"/>
                </a:solidFill>
                <a:sym typeface="Calibri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mapzone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/gis-</a:t>
            </a:r>
            <a:r>
              <a:rPr lang="cs-CZ" sz="900" u="sng" dirty="0" err="1">
                <a:solidFill>
                  <a:srgbClr val="0563C1"/>
                </a:solidFill>
                <a:sym typeface="Calibri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zone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sz="900" u="sng" dirty="0" err="1">
                <a:solidFill>
                  <a:srgbClr val="0563C1"/>
                </a:solidFill>
                <a:sym typeface="Calibri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-hole-story</a:t>
            </a:r>
            <a:r>
              <a:rPr lang="cs-CZ" sz="900" dirty="0">
                <a:sym typeface="Calibri"/>
              </a:rPr>
              <a:t>. [</a:t>
            </a:r>
            <a:r>
              <a:rPr lang="cs-CZ" sz="900" dirty="0" err="1">
                <a:sym typeface="Calibri"/>
              </a:rPr>
              <a:t>Accessed</a:t>
            </a:r>
            <a:r>
              <a:rPr lang="cs-CZ" sz="900" dirty="0">
                <a:sym typeface="Calibri"/>
              </a:rPr>
              <a:t>: 19. Mar, 2021].</a:t>
            </a:r>
            <a:endParaRPr sz="900" dirty="0">
              <a:sym typeface="Calibri"/>
            </a:endParaRPr>
          </a:p>
          <a:p>
            <a:pPr marL="228600" lvl="0" indent="-2286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</a:pPr>
            <a:r>
              <a:rPr lang="cs-CZ" sz="900" dirty="0">
                <a:sym typeface="Calibri"/>
              </a:rPr>
              <a:t>[1</a:t>
            </a:r>
            <a:r>
              <a:rPr lang="cs-CZ" sz="900" dirty="0"/>
              <a:t>7</a:t>
            </a:r>
            <a:r>
              <a:rPr lang="cs-CZ" sz="900" dirty="0">
                <a:sym typeface="Calibri"/>
              </a:rPr>
              <a:t>] Smallfarms.cornell.edu, “</a:t>
            </a:r>
            <a:r>
              <a:rPr lang="cs-CZ" sz="900" dirty="0" err="1">
                <a:sym typeface="Calibri"/>
              </a:rPr>
              <a:t>Illustration</a:t>
            </a:r>
            <a:r>
              <a:rPr lang="cs-CZ" sz="900" dirty="0">
                <a:sym typeface="Calibri"/>
              </a:rPr>
              <a:t> </a:t>
            </a:r>
            <a:r>
              <a:rPr lang="cs-CZ" sz="900" dirty="0" err="1">
                <a:sym typeface="Calibri"/>
              </a:rPr>
              <a:t>of</a:t>
            </a:r>
            <a:r>
              <a:rPr lang="cs-CZ" sz="900" dirty="0">
                <a:sym typeface="Calibri"/>
              </a:rPr>
              <a:t> GIS data </a:t>
            </a:r>
            <a:r>
              <a:rPr lang="cs-CZ" sz="900" dirty="0" err="1">
                <a:sym typeface="Calibri"/>
              </a:rPr>
              <a:t>being</a:t>
            </a:r>
            <a:r>
              <a:rPr lang="cs-CZ" sz="900" dirty="0">
                <a:sym typeface="Calibri"/>
              </a:rPr>
              <a:t> </a:t>
            </a:r>
            <a:r>
              <a:rPr lang="cs-CZ" sz="900" dirty="0" err="1">
                <a:sym typeface="Calibri"/>
              </a:rPr>
              <a:t>used</a:t>
            </a:r>
            <a:r>
              <a:rPr lang="cs-CZ" sz="900" dirty="0">
                <a:sym typeface="Calibri"/>
              </a:rPr>
              <a:t> in </a:t>
            </a:r>
            <a:r>
              <a:rPr lang="cs-CZ" sz="900" dirty="0" err="1">
                <a:sym typeface="Calibri"/>
              </a:rPr>
              <a:t>Precision</a:t>
            </a:r>
            <a:r>
              <a:rPr lang="cs-CZ" sz="900" dirty="0">
                <a:sym typeface="Calibri"/>
              </a:rPr>
              <a:t> </a:t>
            </a:r>
            <a:r>
              <a:rPr lang="cs-CZ" sz="900" dirty="0" err="1">
                <a:sym typeface="Calibri"/>
              </a:rPr>
              <a:t>Ag</a:t>
            </a:r>
            <a:r>
              <a:rPr lang="cs-CZ" sz="900" dirty="0">
                <a:sym typeface="Calibri"/>
              </a:rPr>
              <a:t>,” </a:t>
            </a:r>
            <a:r>
              <a:rPr lang="cs-CZ" sz="900" dirty="0" err="1">
                <a:sym typeface="Calibri"/>
              </a:rPr>
              <a:t>Small</a:t>
            </a:r>
            <a:r>
              <a:rPr lang="cs-CZ" sz="900" dirty="0">
                <a:sym typeface="Calibri"/>
              </a:rPr>
              <a:t> </a:t>
            </a:r>
            <a:r>
              <a:rPr lang="cs-CZ" sz="900" dirty="0" err="1">
                <a:sym typeface="Calibri"/>
              </a:rPr>
              <a:t>Farms</a:t>
            </a:r>
            <a:r>
              <a:rPr lang="cs-CZ" sz="900" dirty="0">
                <a:sym typeface="Calibri"/>
              </a:rPr>
              <a:t> </a:t>
            </a:r>
            <a:r>
              <a:rPr lang="cs-CZ" sz="900" dirty="0" err="1">
                <a:sym typeface="Calibri"/>
              </a:rPr>
              <a:t>Cornell</a:t>
            </a:r>
            <a:r>
              <a:rPr lang="cs-CZ" sz="900" dirty="0">
                <a:sym typeface="Calibri"/>
              </a:rPr>
              <a:t> Program, </a:t>
            </a:r>
            <a:r>
              <a:rPr lang="cs-CZ" sz="900" dirty="0" err="1">
                <a:sym typeface="Calibri"/>
              </a:rPr>
              <a:t>Apr</a:t>
            </a:r>
            <a:r>
              <a:rPr lang="cs-CZ" sz="900" dirty="0">
                <a:sym typeface="Calibri"/>
              </a:rPr>
              <a:t>. 3, 2017. [Online]. 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https://smallfarms.cornell.edu/2017/04/use-</a:t>
            </a:r>
            <a:r>
              <a:rPr lang="cs-CZ" sz="900" u="sng" dirty="0" err="1">
                <a:solidFill>
                  <a:srgbClr val="0563C1"/>
                </a:solidFill>
                <a:sym typeface="Calibri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-gis/</a:t>
            </a:r>
            <a:r>
              <a:rPr lang="cs-CZ" sz="900" dirty="0">
                <a:sym typeface="Calibri"/>
              </a:rPr>
              <a:t>. [</a:t>
            </a:r>
            <a:r>
              <a:rPr lang="cs-CZ" sz="900" dirty="0" err="1">
                <a:sym typeface="Calibri"/>
              </a:rPr>
              <a:t>Accessed</a:t>
            </a:r>
            <a:r>
              <a:rPr lang="cs-CZ" sz="900" dirty="0">
                <a:sym typeface="Calibri"/>
              </a:rPr>
              <a:t>: 19. Mar, 2021].</a:t>
            </a:r>
            <a:endParaRPr sz="900" dirty="0">
              <a:sym typeface="Calibri"/>
            </a:endParaRPr>
          </a:p>
          <a:p>
            <a:pPr marL="228600" lvl="0" indent="-2286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</a:pPr>
            <a:r>
              <a:rPr lang="cs-CZ" sz="900" dirty="0">
                <a:sym typeface="Calibri"/>
              </a:rPr>
              <a:t>[1</a:t>
            </a:r>
            <a:r>
              <a:rPr lang="cs-CZ" sz="900" dirty="0"/>
              <a:t>8</a:t>
            </a:r>
            <a:r>
              <a:rPr lang="cs-CZ" sz="900" dirty="0">
                <a:sym typeface="Calibri"/>
              </a:rPr>
              <a:t>] Concreteconstruction.net, “Visum Data </a:t>
            </a:r>
            <a:r>
              <a:rPr lang="cs-CZ" sz="900" dirty="0" err="1">
                <a:sym typeface="Calibri"/>
              </a:rPr>
              <a:t>Analytics</a:t>
            </a:r>
            <a:r>
              <a:rPr lang="cs-CZ" sz="900" dirty="0">
                <a:sym typeface="Calibri"/>
              </a:rPr>
              <a:t> </a:t>
            </a:r>
            <a:r>
              <a:rPr lang="cs-CZ" sz="900" dirty="0" err="1">
                <a:sym typeface="Calibri"/>
              </a:rPr>
              <a:t>From</a:t>
            </a:r>
            <a:r>
              <a:rPr lang="cs-CZ" sz="900" dirty="0">
                <a:sym typeface="Calibri"/>
              </a:rPr>
              <a:t> PTV Group,” </a:t>
            </a:r>
            <a:r>
              <a:rPr lang="cs-CZ" sz="900" dirty="0" err="1">
                <a:sym typeface="Calibri"/>
              </a:rPr>
              <a:t>Concrete</a:t>
            </a:r>
            <a:r>
              <a:rPr lang="cs-CZ" sz="900" dirty="0">
                <a:sym typeface="Calibri"/>
              </a:rPr>
              <a:t> </a:t>
            </a:r>
            <a:r>
              <a:rPr lang="cs-CZ" sz="900" dirty="0" err="1">
                <a:sym typeface="Calibri"/>
              </a:rPr>
              <a:t>Constructions</a:t>
            </a:r>
            <a:r>
              <a:rPr lang="cs-CZ" sz="900" dirty="0">
                <a:sym typeface="Calibri"/>
              </a:rPr>
              <a:t>, Jan. 16, 2015. [Online]. 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https://www.concreteconstruction.net/</a:t>
            </a:r>
            <a:r>
              <a:rPr lang="cs-CZ" sz="900" u="sng" dirty="0" err="1">
                <a:solidFill>
                  <a:srgbClr val="0563C1"/>
                </a:solidFill>
                <a:sym typeface="Calibri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projects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sz="900" u="sng" dirty="0" err="1">
                <a:solidFill>
                  <a:srgbClr val="0563C1"/>
                </a:solidFill>
                <a:sym typeface="Calibri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infrastructure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/visum-data-</a:t>
            </a:r>
            <a:r>
              <a:rPr lang="cs-CZ" sz="900" u="sng" dirty="0" err="1">
                <a:solidFill>
                  <a:srgbClr val="0563C1"/>
                </a:solidFill>
                <a:sym typeface="Calibri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analytics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cs-CZ" sz="900" u="sng" dirty="0" err="1">
                <a:solidFill>
                  <a:srgbClr val="0563C1"/>
                </a:solidFill>
                <a:sym typeface="Calibri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from-ptv-group_c</a:t>
            </a:r>
            <a:r>
              <a:rPr lang="cs-CZ" sz="900" dirty="0">
                <a:sym typeface="Calibri"/>
              </a:rPr>
              <a:t>. [</a:t>
            </a:r>
            <a:r>
              <a:rPr lang="cs-CZ" sz="900" dirty="0" err="1">
                <a:sym typeface="Calibri"/>
              </a:rPr>
              <a:t>Accessed</a:t>
            </a:r>
            <a:r>
              <a:rPr lang="cs-CZ" sz="900" dirty="0">
                <a:sym typeface="Calibri"/>
              </a:rPr>
              <a:t>: 19. Mar, 2021].</a:t>
            </a:r>
            <a:endParaRPr sz="900" dirty="0">
              <a:sym typeface="Calibri"/>
            </a:endParaRPr>
          </a:p>
          <a:p>
            <a:pPr marL="228600" lvl="0" indent="-2286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</a:pPr>
            <a:r>
              <a:rPr lang="cs-CZ" sz="900" dirty="0">
                <a:sym typeface="Calibri"/>
              </a:rPr>
              <a:t>[</a:t>
            </a:r>
            <a:r>
              <a:rPr lang="cs-CZ" sz="900" dirty="0"/>
              <a:t>19</a:t>
            </a:r>
            <a:r>
              <a:rPr lang="cs-CZ" sz="900" dirty="0">
                <a:sym typeface="Calibri"/>
              </a:rPr>
              <a:t>] Flightradar.com, Live Air </a:t>
            </a:r>
            <a:r>
              <a:rPr lang="cs-CZ" sz="900" dirty="0" err="1">
                <a:sym typeface="Calibri"/>
              </a:rPr>
              <a:t>Traffic</a:t>
            </a:r>
            <a:r>
              <a:rPr lang="cs-CZ" sz="900" dirty="0">
                <a:sym typeface="Calibri"/>
              </a:rPr>
              <a:t>,” 2021. [Online]. </a:t>
            </a:r>
            <a:r>
              <a:rPr lang="cs-CZ" sz="900" u="sng" dirty="0">
                <a:solidFill>
                  <a:srgbClr val="0563C1"/>
                </a:solidFill>
                <a:sym typeface="Calibri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https://www.flightradar24.com/43.94,17.85/4</a:t>
            </a:r>
            <a:r>
              <a:rPr lang="cs-CZ" sz="900" dirty="0">
                <a:sym typeface="Calibri"/>
              </a:rPr>
              <a:t>  [</a:t>
            </a:r>
            <a:r>
              <a:rPr lang="cs-CZ" sz="900" dirty="0" err="1">
                <a:sym typeface="Calibri"/>
              </a:rPr>
              <a:t>Accessed</a:t>
            </a:r>
            <a:r>
              <a:rPr lang="cs-CZ" sz="900" dirty="0">
                <a:sym typeface="Calibri"/>
              </a:rPr>
              <a:t>: 19. Mar, 2021].</a:t>
            </a:r>
            <a:endParaRPr sz="900" dirty="0"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8" descr="Obsah obrázku kreslení&#10;&#10;Popis byl vytvořen automaticky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13652" y="927967"/>
            <a:ext cx="5760000" cy="32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8"/>
          <p:cNvSpPr txBox="1"/>
          <p:nvPr/>
        </p:nvSpPr>
        <p:spPr>
          <a:xfrm>
            <a:off x="2261545" y="4771250"/>
            <a:ext cx="78921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https://create.kahoot.it/v2/share/gis/2e2b038d-66f2-4235-9f71-e58697d11bcd</a:t>
            </a:r>
            <a:endParaRPr sz="18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cs-CZ" sz="18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</a:br>
            <a:r>
              <a:rPr lang="cs-CZ" sz="18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cs-CZ" b="1" dirty="0">
                <a:latin typeface="Sansation" panose="02000000000000000000" pitchFamily="2" charset="0"/>
                <a:ea typeface="Franklin Gothic"/>
                <a:cs typeface="Franklin Gothic"/>
                <a:sym typeface="Franklin Gothic"/>
              </a:rPr>
              <a:t>Co je GIS?</a:t>
            </a:r>
            <a:endParaRPr b="1" dirty="0"/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cs-CZ" sz="5900" b="1" dirty="0">
                <a:solidFill>
                  <a:srgbClr val="FF0000"/>
                </a:solidFill>
              </a:rPr>
              <a:t>G</a:t>
            </a:r>
            <a:r>
              <a:rPr lang="cs-CZ" sz="5900" b="1" dirty="0"/>
              <a:t>eografický </a:t>
            </a:r>
            <a:r>
              <a:rPr lang="cs-CZ" sz="5900" i="1" dirty="0"/>
              <a:t>(</a:t>
            </a:r>
            <a:r>
              <a:rPr lang="cs-CZ" sz="5900" i="1" dirty="0" err="1">
                <a:solidFill>
                  <a:srgbClr val="FF0000"/>
                </a:solidFill>
              </a:rPr>
              <a:t>G</a:t>
            </a:r>
            <a:r>
              <a:rPr lang="cs-CZ" sz="5900" i="1" dirty="0" err="1"/>
              <a:t>eographic</a:t>
            </a:r>
            <a:r>
              <a:rPr lang="cs-CZ" sz="5900" i="1" dirty="0"/>
              <a:t>)</a:t>
            </a:r>
            <a:endParaRPr i="1"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900" b="1"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9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cs-CZ" sz="5900" b="1" dirty="0">
                <a:solidFill>
                  <a:srgbClr val="FF0000"/>
                </a:solidFill>
              </a:rPr>
              <a:t>I</a:t>
            </a:r>
            <a:r>
              <a:rPr lang="cs-CZ" sz="5900" b="1" dirty="0"/>
              <a:t>nformační </a:t>
            </a:r>
            <a:r>
              <a:rPr lang="cs-CZ" sz="5900" i="1" dirty="0"/>
              <a:t>(</a:t>
            </a:r>
            <a:r>
              <a:rPr lang="cs-CZ" sz="5900" i="1" dirty="0" err="1">
                <a:solidFill>
                  <a:srgbClr val="FF0000"/>
                </a:solidFill>
              </a:rPr>
              <a:t>I</a:t>
            </a:r>
            <a:r>
              <a:rPr lang="cs-CZ" sz="5900" i="1" dirty="0" err="1"/>
              <a:t>nformation</a:t>
            </a:r>
            <a:r>
              <a:rPr lang="cs-CZ" sz="5900" i="1" dirty="0"/>
              <a:t>)</a:t>
            </a:r>
            <a:endParaRPr i="1"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900" b="1"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9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cs-CZ" sz="5900" b="1" dirty="0">
                <a:solidFill>
                  <a:srgbClr val="FF0000"/>
                </a:solidFill>
              </a:rPr>
              <a:t>S</a:t>
            </a:r>
            <a:r>
              <a:rPr lang="cs-CZ" sz="5900" b="1" dirty="0"/>
              <a:t>ystém </a:t>
            </a:r>
            <a:r>
              <a:rPr lang="cs-CZ" sz="5900" i="1" dirty="0"/>
              <a:t>(</a:t>
            </a:r>
            <a:r>
              <a:rPr lang="cs-CZ" sz="5900" i="1" dirty="0" err="1">
                <a:solidFill>
                  <a:srgbClr val="FF0000"/>
                </a:solidFill>
              </a:rPr>
              <a:t>S</a:t>
            </a:r>
            <a:r>
              <a:rPr lang="cs-CZ" sz="5900" i="1" dirty="0" err="1"/>
              <a:t>ystem</a:t>
            </a:r>
            <a:r>
              <a:rPr lang="cs-CZ" sz="5900" i="1" dirty="0"/>
              <a:t>)</a:t>
            </a:r>
            <a:endParaRPr sz="5900" i="1" dirty="0"/>
          </a:p>
          <a:p>
            <a:pPr marL="228600" lvl="0" indent="-9080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9080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l="11345" t="12718" r="10945" b="11823"/>
          <a:stretch/>
        </p:blipFill>
        <p:spPr>
          <a:xfrm>
            <a:off x="9291274" y="1226492"/>
            <a:ext cx="1561514" cy="1539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Obsah obrázku hračka, stůl&#10;&#10;Popis byl vytvořen automatick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71588" y="2892611"/>
            <a:ext cx="2400886" cy="1792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Obsah obrázku elektronika, počítač, interiér, stůl&#10;&#10;Popis byl vytvořen automatick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93800" y="4698000"/>
            <a:ext cx="2160000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cs-CZ" b="1" dirty="0">
                <a:latin typeface="Sansation" panose="02000000000000000000" pitchFamily="2" charset="0"/>
                <a:ea typeface="Franklin Gothic"/>
                <a:cs typeface="Franklin Gothic"/>
                <a:sym typeface="Franklin Gothic"/>
              </a:rPr>
              <a:t>Co je GIS?</a:t>
            </a:r>
            <a:endParaRPr b="1" dirty="0"/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095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19536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431" b="1" dirty="0"/>
              <a:t>Geografický informační systém </a:t>
            </a:r>
            <a:r>
              <a:rPr lang="cs-CZ" sz="2431" dirty="0"/>
              <a:t>(</a:t>
            </a:r>
            <a:r>
              <a:rPr lang="cs-CZ" sz="2431" dirty="0" err="1"/>
              <a:t>Geographic</a:t>
            </a:r>
            <a:r>
              <a:rPr lang="cs-CZ" sz="2431" dirty="0"/>
              <a:t> </a:t>
            </a:r>
            <a:r>
              <a:rPr lang="cs-CZ" sz="2431" dirty="0" err="1"/>
              <a:t>Information</a:t>
            </a:r>
            <a:r>
              <a:rPr lang="cs-CZ" sz="2431" dirty="0"/>
              <a:t> </a:t>
            </a:r>
            <a:r>
              <a:rPr lang="cs-CZ" sz="2431" dirty="0" err="1"/>
              <a:t>System</a:t>
            </a:r>
            <a:r>
              <a:rPr lang="cs-CZ" sz="2431" dirty="0"/>
              <a:t>)</a:t>
            </a:r>
            <a:endParaRPr sz="2431" dirty="0"/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  <a:p>
            <a:pPr marL="228600" lvl="0" indent="-195361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431" dirty="0"/>
              <a:t>Počítačový systém, který slouží ke sběru, ukládání, aktualizaci, manipulaci, vyhodnocování, přenosu a zobrazení geografických informací</a:t>
            </a:r>
            <a:endParaRPr sz="2431" dirty="0"/>
          </a:p>
          <a:p>
            <a:pPr marL="2286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50" dirty="0"/>
          </a:p>
          <a:p>
            <a:pPr marL="228600" lvl="0" indent="-195361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431" dirty="0"/>
              <a:t>GIS používá digitální mapy, nástroje a informace, které pomáhají při řešení problémů, rozhodování a plánování</a:t>
            </a:r>
            <a:endParaRPr sz="2431" dirty="0"/>
          </a:p>
          <a:p>
            <a:pPr marL="2286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50" dirty="0"/>
          </a:p>
          <a:p>
            <a:pPr marL="228600" lvl="0" indent="-195361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431" dirty="0"/>
              <a:t>Prostorové informace jsou organizovány v </a:t>
            </a:r>
            <a:r>
              <a:rPr lang="cs-CZ" sz="2431" b="1" dirty="0"/>
              <a:t>mapových vrstvách, </a:t>
            </a:r>
            <a:r>
              <a:rPr lang="cs-CZ" sz="2431" dirty="0"/>
              <a:t>které obsahují tematicky/typově jednotná nebo podobná data</a:t>
            </a:r>
            <a:endParaRPr sz="1030" dirty="0"/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14161" y="1415058"/>
            <a:ext cx="2666667" cy="4761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cs-CZ" b="1" dirty="0">
                <a:latin typeface="Sansation" panose="02000000000000000000" pitchFamily="2" charset="0"/>
                <a:ea typeface="Franklin Gothic"/>
                <a:cs typeface="Franklin Gothic"/>
                <a:sym typeface="Franklin Gothic"/>
              </a:rPr>
              <a:t>Komponenty GIS</a:t>
            </a:r>
            <a:endParaRPr b="1" dirty="0"/>
          </a:p>
        </p:txBody>
      </p:sp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228600" lvl="0" indent="-18770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6944" b="1" dirty="0"/>
              <a:t>Geografická data</a:t>
            </a:r>
            <a:endParaRPr sz="6944" dirty="0"/>
          </a:p>
          <a:p>
            <a:pPr marL="685800" lvl="1" indent="-20294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6544" dirty="0">
                <a:latin typeface="Roboto" panose="02000000000000000000" pitchFamily="2" charset="0"/>
                <a:ea typeface="Roboto" panose="02000000000000000000" pitchFamily="2" charset="0"/>
              </a:rPr>
              <a:t>Jedním z nejdůležitějších částí GIS jsou data, nejpoužívanějšími typy dat jsou:</a:t>
            </a:r>
            <a:endParaRPr sz="6544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143000" lvl="2" indent="-2181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cs-CZ" sz="6544" dirty="0">
                <a:latin typeface="Roboto" panose="02000000000000000000" pitchFamily="2" charset="0"/>
                <a:ea typeface="Roboto" panose="02000000000000000000" pitchFamily="2" charset="0"/>
              </a:rPr>
              <a:t>Geometrická data</a:t>
            </a:r>
            <a:endParaRPr sz="6544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600200" lvl="3" indent="-21183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6144" b="1" dirty="0">
                <a:latin typeface="Roboto" panose="02000000000000000000" pitchFamily="2" charset="0"/>
                <a:ea typeface="Roboto" panose="02000000000000000000" pitchFamily="2" charset="0"/>
              </a:rPr>
              <a:t>Vektorová data</a:t>
            </a:r>
            <a:endParaRPr sz="6144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600200" lvl="3" indent="-21183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6144" b="1" dirty="0">
                <a:latin typeface="Roboto" panose="02000000000000000000" pitchFamily="2" charset="0"/>
                <a:ea typeface="Roboto" panose="02000000000000000000" pitchFamily="2" charset="0"/>
              </a:rPr>
              <a:t>Rastrová data</a:t>
            </a:r>
            <a:endParaRPr sz="6144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143000" lvl="2" indent="-2181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6144" dirty="0" err="1">
                <a:latin typeface="Roboto" panose="02000000000000000000" pitchFamily="2" charset="0"/>
                <a:ea typeface="Roboto" panose="02000000000000000000" pitchFamily="2" charset="0"/>
              </a:rPr>
              <a:t>Negeometrická</a:t>
            </a:r>
            <a:r>
              <a:rPr lang="cs-CZ" sz="6144" dirty="0">
                <a:latin typeface="Roboto" panose="02000000000000000000" pitchFamily="2" charset="0"/>
                <a:ea typeface="Roboto" panose="02000000000000000000" pitchFamily="2" charset="0"/>
              </a:rPr>
              <a:t> data</a:t>
            </a:r>
            <a:endParaRPr sz="6144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600200" lvl="3" indent="-21183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6144" dirty="0">
                <a:latin typeface="Roboto" panose="02000000000000000000" pitchFamily="2" charset="0"/>
                <a:ea typeface="Roboto" panose="02000000000000000000" pitchFamily="2" charset="0"/>
              </a:rPr>
              <a:t>Atributová data</a:t>
            </a:r>
            <a:endParaRPr sz="6144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600200" lvl="3" indent="-21183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cs-CZ" sz="6144" dirty="0">
                <a:latin typeface="Roboto" panose="02000000000000000000" pitchFamily="2" charset="0"/>
                <a:ea typeface="Roboto" panose="02000000000000000000" pitchFamily="2" charset="0"/>
              </a:rPr>
              <a:t>Časové informace</a:t>
            </a:r>
            <a:endParaRPr sz="6144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28600" lvl="0" indent="-18770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6944" b="1" dirty="0"/>
              <a:t>Počítačová technika (Hardware)</a:t>
            </a:r>
            <a:endParaRPr sz="6944" dirty="0"/>
          </a:p>
          <a:p>
            <a:pPr marL="685800" lvl="1" indent="-20294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6544" dirty="0">
                <a:latin typeface="Roboto" panose="02000000000000000000" pitchFamily="2" charset="0"/>
                <a:ea typeface="Roboto" panose="02000000000000000000" pitchFamily="2" charset="0"/>
              </a:rPr>
              <a:t>Kromě samotných počítačů může hardware zahrnovat také počítačové sítě, GPS jednotky nebo tiskárny </a:t>
            </a:r>
            <a:endParaRPr sz="6544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28600" lvl="0" indent="-18770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6944" b="1" dirty="0"/>
              <a:t>Programové vybavení (Software)</a:t>
            </a:r>
            <a:endParaRPr sz="6944" dirty="0"/>
          </a:p>
          <a:p>
            <a:pPr marL="685800" lvl="1" indent="-20294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6544" dirty="0">
                <a:latin typeface="Roboto" panose="02000000000000000000" pitchFamily="2" charset="0"/>
                <a:ea typeface="Roboto" panose="02000000000000000000" pitchFamily="2" charset="0"/>
              </a:rPr>
              <a:t>GIS softwary poskytují funkcionalitu a nástroje, které jsou nezbytné pro operace s  geografickými informacemi</a:t>
            </a:r>
            <a:endParaRPr sz="6544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28600" lvl="0" indent="-18770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6944" b="1" dirty="0"/>
              <a:t>Metody</a:t>
            </a:r>
            <a:endParaRPr sz="6944" b="1" dirty="0"/>
          </a:p>
          <a:p>
            <a:pPr marL="685800" lvl="1" indent="-20866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831"/>
              <a:buChar char="•"/>
            </a:pPr>
            <a:r>
              <a:rPr lang="cs-CZ" sz="6544" dirty="0">
                <a:latin typeface="Roboto" panose="02000000000000000000" pitchFamily="2" charset="0"/>
                <a:ea typeface="Roboto" panose="02000000000000000000" pitchFamily="2" charset="0"/>
              </a:rPr>
              <a:t>Způsoby,  postupy a pravidla pro zpracování geografických informací</a:t>
            </a:r>
            <a:endParaRPr sz="6544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28600" lvl="0" indent="-18770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6944" b="1" dirty="0"/>
              <a:t>Lidé</a:t>
            </a:r>
            <a:endParaRPr sz="6944" dirty="0"/>
          </a:p>
          <a:p>
            <a:pPr marL="685800" lvl="1" indent="-20294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6544" dirty="0">
                <a:latin typeface="Roboto" panose="02000000000000000000" pitchFamily="2" charset="0"/>
                <a:ea typeface="Roboto" panose="02000000000000000000" pitchFamily="2" charset="0"/>
              </a:rPr>
              <a:t>Technologie GIS je velice limitovaná bez lidí, kteří se systémy umějí pracovat a tvoří GIS aplikace – technici, experti, administrátoři, analytici, koncoví uživatelé, …</a:t>
            </a:r>
            <a:endParaRPr sz="6544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6"/>
              <a:buNone/>
            </a:pPr>
            <a:endParaRPr sz="2400" dirty="0"/>
          </a:p>
          <a:p>
            <a:pPr marL="228600" lvl="0" indent="-774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774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e4c241adf3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cs-CZ" b="1" dirty="0">
                <a:latin typeface="Sansation" panose="02000000000000000000" pitchFamily="2" charset="0"/>
                <a:ea typeface="Franklin Gothic"/>
                <a:cs typeface="Franklin Gothic"/>
                <a:sym typeface="Franklin Gothic"/>
              </a:rPr>
              <a:t>Komponenty GIS</a:t>
            </a:r>
            <a:endParaRPr b="1" dirty="0"/>
          </a:p>
        </p:txBody>
      </p:sp>
      <p:pic>
        <p:nvPicPr>
          <p:cNvPr id="123" name="Google Shape;123;ge4c241adf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2300" y="1690825"/>
            <a:ext cx="5787392" cy="4501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cs-CZ" b="1" dirty="0">
                <a:latin typeface="Sansation" panose="02000000000000000000" pitchFamily="2" charset="0"/>
                <a:ea typeface="Franklin Gothic"/>
                <a:cs typeface="Franklin Gothic"/>
                <a:sym typeface="Franklin Gothic"/>
              </a:rPr>
              <a:t>Vektorová X Rastrová data</a:t>
            </a:r>
            <a:endParaRPr b="1" dirty="0"/>
          </a:p>
        </p:txBody>
      </p:sp>
      <p:sp>
        <p:nvSpPr>
          <p:cNvPr id="131" name="Google Shape;131;p8"/>
          <p:cNvSpPr txBox="1">
            <a:spLocks noGrp="1"/>
          </p:cNvSpPr>
          <p:nvPr>
            <p:ph type="body" idx="1"/>
          </p:nvPr>
        </p:nvSpPr>
        <p:spPr>
          <a:xfrm>
            <a:off x="839812" y="1681175"/>
            <a:ext cx="10515600" cy="823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25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b="0" dirty="0"/>
              <a:t>Co jsou vektorová a rastrová data?</a:t>
            </a:r>
            <a:endParaRPr b="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b="0" dirty="0"/>
              <a:t>Víš, jaký je mezi nimi rozdíl?</a:t>
            </a:r>
            <a:endParaRPr b="0" dirty="0"/>
          </a:p>
        </p:txBody>
      </p:sp>
      <p:sp>
        <p:nvSpPr>
          <p:cNvPr id="132" name="Google Shape;132;p8"/>
          <p:cNvSpPr txBox="1">
            <a:spLocks noGrp="1"/>
          </p:cNvSpPr>
          <p:nvPr>
            <p:ph type="body" idx="2"/>
          </p:nvPr>
        </p:nvSpPr>
        <p:spPr>
          <a:xfrm>
            <a:off x="839788" y="2809875"/>
            <a:ext cx="5157900" cy="368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3000" b="1" dirty="0"/>
              <a:t>Vektor</a:t>
            </a:r>
            <a:endParaRPr sz="3000" b="1" dirty="0"/>
          </a:p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cs-CZ" sz="3000" b="1" dirty="0"/>
              <a:t> </a:t>
            </a:r>
            <a:endParaRPr sz="3000" b="1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cs-CZ" sz="3000" b="1" dirty="0"/>
              <a:t> </a:t>
            </a:r>
            <a:endParaRPr sz="3000" b="1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cs-CZ" sz="3000" b="1" dirty="0"/>
              <a:t> </a:t>
            </a:r>
            <a:endParaRPr sz="3000" b="1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cs-CZ" sz="3000" b="1" dirty="0"/>
              <a:t> </a:t>
            </a:r>
            <a:endParaRPr sz="3000" b="1" dirty="0"/>
          </a:p>
        </p:txBody>
      </p:sp>
      <p:sp>
        <p:nvSpPr>
          <p:cNvPr id="133" name="Google Shape;133;p8"/>
          <p:cNvSpPr txBox="1">
            <a:spLocks noGrp="1"/>
          </p:cNvSpPr>
          <p:nvPr>
            <p:ph type="body" idx="4"/>
          </p:nvPr>
        </p:nvSpPr>
        <p:spPr>
          <a:xfrm>
            <a:off x="6172200" y="2809875"/>
            <a:ext cx="5183100" cy="368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3000" b="1" dirty="0"/>
              <a:t>Rastr</a:t>
            </a:r>
            <a:endParaRPr sz="3000" b="1" dirty="0"/>
          </a:p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cs-CZ" sz="3000" b="1" dirty="0"/>
              <a:t> </a:t>
            </a:r>
            <a:endParaRPr sz="3000" b="1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cs-CZ" sz="3000" b="1" dirty="0"/>
              <a:t> </a:t>
            </a:r>
            <a:endParaRPr sz="3000" b="1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cs-CZ" sz="3000" b="1" dirty="0"/>
              <a:t> </a:t>
            </a:r>
            <a:endParaRPr sz="3000" b="1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cs-CZ" sz="3000" b="1" dirty="0"/>
              <a:t> </a:t>
            </a:r>
            <a:endParaRPr sz="3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7527c5204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cs-CZ" b="1" dirty="0">
                <a:latin typeface="Sansation" panose="02000000000000000000" pitchFamily="2" charset="0"/>
                <a:ea typeface="Franklin Gothic"/>
                <a:cs typeface="Franklin Gothic"/>
                <a:sym typeface="Franklin Gothic"/>
              </a:rPr>
              <a:t>Vektorová X Rastrová data</a:t>
            </a:r>
            <a:endParaRPr b="1" dirty="0"/>
          </a:p>
        </p:txBody>
      </p:sp>
      <p:pic>
        <p:nvPicPr>
          <p:cNvPr id="141" name="Google Shape;141;gf7527c5204_0_0" descr="Obsah obrázku stůl&#10;&#10;Popis byl vytvořen automatick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012" y="1645773"/>
            <a:ext cx="4857750" cy="429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f7527c5204_0_0"/>
          <p:cNvPicPr preferRelativeResize="0"/>
          <p:nvPr/>
        </p:nvPicPr>
        <p:blipFill rotWithShape="1">
          <a:blip r:embed="rId4">
            <a:alphaModFix/>
          </a:blip>
          <a:srcRect l="13502" t="14977" r="13749" b="8919"/>
          <a:stretch/>
        </p:blipFill>
        <p:spPr>
          <a:xfrm>
            <a:off x="6833126" y="1418933"/>
            <a:ext cx="4112086" cy="2419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f7527c5204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14466" y="3838575"/>
            <a:ext cx="3857333" cy="260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f7527c5204_0_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cs-CZ" b="1" dirty="0">
                <a:latin typeface="Sansation" panose="02000000000000000000" pitchFamily="2" charset="0"/>
                <a:ea typeface="Franklin Gothic"/>
                <a:cs typeface="Franklin Gothic"/>
                <a:sym typeface="Franklin Gothic"/>
              </a:rPr>
              <a:t>Vektorová X Rastrová data</a:t>
            </a:r>
            <a:endParaRPr b="1" dirty="0"/>
          </a:p>
        </p:txBody>
      </p:sp>
      <p:sp>
        <p:nvSpPr>
          <p:cNvPr id="151" name="Google Shape;151;gf7527c5204_0_13"/>
          <p:cNvSpPr txBox="1">
            <a:spLocks noGrp="1"/>
          </p:cNvSpPr>
          <p:nvPr>
            <p:ph type="body" idx="2"/>
          </p:nvPr>
        </p:nvSpPr>
        <p:spPr>
          <a:xfrm>
            <a:off x="839800" y="1743075"/>
            <a:ext cx="5157900" cy="4646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3000" b="1" dirty="0"/>
              <a:t>Vektor</a:t>
            </a:r>
            <a:endParaRPr sz="3235" b="1" dirty="0"/>
          </a:p>
          <a:p>
            <a:pPr marL="457200" lvl="0" indent="-36195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cs-CZ" sz="2100" dirty="0"/>
              <a:t>jsou tvořena geometrickými elementy</a:t>
            </a:r>
            <a:endParaRPr sz="2100" dirty="0"/>
          </a:p>
          <a:p>
            <a:pPr marL="457200" lvl="0" indent="-36195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cs-CZ" sz="2100" dirty="0"/>
              <a:t>základní prvky jsou </a:t>
            </a:r>
            <a:r>
              <a:rPr lang="cs-CZ" sz="2100" b="1" dirty="0"/>
              <a:t>bod, linie </a:t>
            </a:r>
            <a:r>
              <a:rPr lang="cs-CZ" sz="2100" dirty="0"/>
              <a:t>a </a:t>
            </a:r>
            <a:r>
              <a:rPr lang="cs-CZ" sz="2100" b="1" dirty="0"/>
              <a:t>polygon</a:t>
            </a:r>
            <a:endParaRPr sz="2100" dirty="0"/>
          </a:p>
          <a:p>
            <a:pPr marL="457200" lvl="0" indent="-36195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cs-CZ" sz="2100" dirty="0"/>
              <a:t>jsou uložena ve formě </a:t>
            </a:r>
            <a:r>
              <a:rPr lang="cs-CZ" sz="2100" b="1" dirty="0"/>
              <a:t>uspořádaných dvojic souřadnic x, y</a:t>
            </a:r>
            <a:endParaRPr sz="2100" dirty="0"/>
          </a:p>
          <a:p>
            <a:pPr marL="457200" lvl="0" indent="-36195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cs-CZ" sz="2100" dirty="0"/>
              <a:t>kromě geometrických charakteristik nesou také popisné informace uložené v </a:t>
            </a:r>
            <a:r>
              <a:rPr lang="cs-CZ" sz="2100" b="1" dirty="0"/>
              <a:t>atributech </a:t>
            </a:r>
            <a:r>
              <a:rPr lang="cs-CZ" sz="2100" dirty="0"/>
              <a:t>tzv. </a:t>
            </a:r>
            <a:r>
              <a:rPr lang="cs-CZ" sz="2100" b="1" dirty="0"/>
              <a:t>databázové/atributové tabulky</a:t>
            </a:r>
            <a:endParaRPr sz="2100" dirty="0"/>
          </a:p>
          <a:p>
            <a:pPr marL="457200" lvl="0" indent="-36195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cs-CZ" sz="2100" b="1" dirty="0"/>
              <a:t>NEPODLÉHAJÍ ZTRÁTĚ KVALITY</a:t>
            </a:r>
            <a:r>
              <a:rPr lang="cs-CZ" sz="2100" dirty="0"/>
              <a:t> při přibližování</a:t>
            </a:r>
            <a:endParaRPr sz="2100" dirty="0"/>
          </a:p>
        </p:txBody>
      </p:sp>
      <p:sp>
        <p:nvSpPr>
          <p:cNvPr id="152" name="Google Shape;152;gf7527c5204_0_13"/>
          <p:cNvSpPr txBox="1">
            <a:spLocks noGrp="1"/>
          </p:cNvSpPr>
          <p:nvPr>
            <p:ph type="body" idx="4"/>
          </p:nvPr>
        </p:nvSpPr>
        <p:spPr>
          <a:xfrm>
            <a:off x="6172200" y="1743075"/>
            <a:ext cx="5183100" cy="4646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3000" b="1" dirty="0"/>
              <a:t>Rastr</a:t>
            </a:r>
            <a:endParaRPr sz="3000" b="1" dirty="0"/>
          </a:p>
          <a:p>
            <a:pPr marL="228600" lvl="0" indent="-18415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cs-CZ" sz="2100" b="1" dirty="0"/>
              <a:t>rastrová data </a:t>
            </a:r>
            <a:r>
              <a:rPr lang="cs-CZ" sz="2100" dirty="0"/>
              <a:t>tvoří </a:t>
            </a:r>
            <a:r>
              <a:rPr lang="cs-CZ" sz="2100" b="1" dirty="0"/>
              <a:t>obrázek</a:t>
            </a:r>
            <a:endParaRPr sz="2100" dirty="0"/>
          </a:p>
          <a:p>
            <a:pPr marL="228600" lvl="0" indent="-18415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cs-CZ" sz="2100" dirty="0"/>
              <a:t>data jsou uspořádána jako matice hodnot v pravidelné mřížce, jejíž jednotlivé buňky se nazývají </a:t>
            </a:r>
            <a:r>
              <a:rPr lang="cs-CZ" sz="2100" b="1" dirty="0"/>
              <a:t>pixely</a:t>
            </a:r>
            <a:endParaRPr sz="2100" dirty="0"/>
          </a:p>
          <a:p>
            <a:pPr marL="228600" lvl="0" indent="-18415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cs-CZ" sz="2100" dirty="0"/>
              <a:t>hodnoty rastrových buněk jsou většinou </a:t>
            </a:r>
            <a:r>
              <a:rPr lang="cs-CZ" sz="2100" b="1" dirty="0"/>
              <a:t>číselné, </a:t>
            </a:r>
            <a:r>
              <a:rPr lang="cs-CZ" sz="2100" dirty="0"/>
              <a:t>velikost buňky určuje </a:t>
            </a:r>
            <a:r>
              <a:rPr lang="cs-CZ" sz="2100" b="1" dirty="0"/>
              <a:t>prostorové rozlišení </a:t>
            </a:r>
            <a:r>
              <a:rPr lang="cs-CZ" sz="2100" dirty="0"/>
              <a:t>mapy</a:t>
            </a:r>
            <a:endParaRPr sz="2100" dirty="0"/>
          </a:p>
          <a:p>
            <a:pPr marL="228600" lvl="0" indent="-24765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cs-CZ" sz="2100" b="1" dirty="0"/>
              <a:t>PODLÉHAJÍ ZTRÁTĚ KVALITY</a:t>
            </a:r>
            <a:r>
              <a:rPr lang="cs-CZ" sz="2100" dirty="0"/>
              <a:t> při přibližování</a:t>
            </a:r>
            <a:endParaRPr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cs-CZ" b="1" dirty="0">
                <a:latin typeface="Sansation" panose="02000000000000000000" pitchFamily="2" charset="0"/>
                <a:ea typeface="Franklin Gothic"/>
                <a:cs typeface="Franklin Gothic"/>
                <a:sym typeface="Franklin Gothic"/>
              </a:rPr>
              <a:t>Využití GIS</a:t>
            </a:r>
            <a:endParaRPr b="1" dirty="0"/>
          </a:p>
        </p:txBody>
      </p:sp>
      <p:sp>
        <p:nvSpPr>
          <p:cNvPr id="158" name="Google Shape;158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Přibližně </a:t>
            </a:r>
            <a:r>
              <a:rPr lang="cs-CZ" b="1" dirty="0"/>
              <a:t>80 % </a:t>
            </a:r>
            <a:r>
              <a:rPr lang="cs-CZ" dirty="0"/>
              <a:t>informací nějakým způsobem souvisí s geografickým prostorem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GIS lze využít téměř ve všech oborech lidské činnosti, mezi nejvýznamnější patří: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Veřejná správa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Integrovaný záchranný systém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Doprava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Obrana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Správa inženýrských sítí a energetika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Zemědělství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Logistika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Přírodní katastrofy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Monitorování změny klimatu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…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161" name="Google Shape;161;p9" descr="Obsah obrázku tráva, exteriér, zelená, pole&#10;&#10;Popis byl vytvořen automaticky"/>
          <p:cNvPicPr preferRelativeResize="0"/>
          <p:nvPr/>
        </p:nvPicPr>
        <p:blipFill rotWithShape="1">
          <a:blip r:embed="rId3">
            <a:alphaModFix/>
          </a:blip>
          <a:srcRect b="22389"/>
          <a:stretch/>
        </p:blipFill>
        <p:spPr>
          <a:xfrm>
            <a:off x="6786046" y="2972858"/>
            <a:ext cx="2273287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9" descr="Obsah obrázku mapa&#10;&#10;Popis byl vytvořen automatick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54241" y="4657236"/>
            <a:ext cx="2800350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9" descr="Obsah obrázku mapa&#10;&#10;Popis byl vytvořen automatick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15006" y="4679565"/>
            <a:ext cx="2733675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76296" y="2964469"/>
            <a:ext cx="2762250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2187</Words>
  <Application>Microsoft Office PowerPoint</Application>
  <PresentationFormat>Širokoúhlá obrazovka</PresentationFormat>
  <Paragraphs>171</Paragraphs>
  <Slides>18</Slides>
  <Notes>18</Notes>
  <HiddenSlides>1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Franklin Gothic</vt:lpstr>
      <vt:lpstr>Calibri</vt:lpstr>
      <vt:lpstr>Arial</vt:lpstr>
      <vt:lpstr>Sansation</vt:lpstr>
      <vt:lpstr>Roboto</vt:lpstr>
      <vt:lpstr>Motiv Office</vt:lpstr>
      <vt:lpstr>GIS</vt:lpstr>
      <vt:lpstr>Co je GIS?</vt:lpstr>
      <vt:lpstr>Co je GIS?</vt:lpstr>
      <vt:lpstr>Komponenty GIS</vt:lpstr>
      <vt:lpstr>Komponenty GIS</vt:lpstr>
      <vt:lpstr>Vektorová X Rastrová data</vt:lpstr>
      <vt:lpstr>Vektorová X Rastrová data</vt:lpstr>
      <vt:lpstr>Vektorová X Rastrová data</vt:lpstr>
      <vt:lpstr>Využití GIS</vt:lpstr>
      <vt:lpstr>Využití GIS - Veřejná správa</vt:lpstr>
      <vt:lpstr>Využití GIS – Mapování kriminality</vt:lpstr>
      <vt:lpstr>Využití GIS – Integrovaný záchranný systém</vt:lpstr>
      <vt:lpstr>Využití GIS – Správa inženýrských sítí</vt:lpstr>
      <vt:lpstr>Využití GIS – Zemědělství</vt:lpstr>
      <vt:lpstr>Využití GIS – Doprava, Logistika</vt:lpstr>
      <vt:lpstr>Více informací, další odkazy</vt:lpstr>
      <vt:lpstr>Zdroje obrázků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GIS</dc:title>
  <dc:creator>Hana Švedová</dc:creator>
  <cp:lastModifiedBy>Hana Švedová</cp:lastModifiedBy>
  <cp:revision>4</cp:revision>
  <dcterms:created xsi:type="dcterms:W3CDTF">2020-09-25T09:26:15Z</dcterms:created>
  <dcterms:modified xsi:type="dcterms:W3CDTF">2022-01-18T16:39:24Z</dcterms:modified>
</cp:coreProperties>
</file>